
<file path=[Content_Types].xml><?xml version="1.0" encoding="utf-8"?>
<Types xmlns="http://schemas.openxmlformats.org/package/2006/content-types">
  <Default Extension="bin" ContentType="application/vnd.openxmlformats-officedocument.oleObject"/>
  <Default Extension="emf" ContentType="image/x-emf"/>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84" r:id="rId3"/>
    <p:sldId id="386" r:id="rId4"/>
    <p:sldId id="391" r:id="rId5"/>
    <p:sldId id="392" r:id="rId6"/>
    <p:sldId id="393" r:id="rId7"/>
    <p:sldId id="394" r:id="rId8"/>
    <p:sldId id="395" r:id="rId9"/>
    <p:sldId id="396" r:id="rId10"/>
    <p:sldId id="397" r:id="rId11"/>
    <p:sldId id="398" r:id="rId12"/>
    <p:sldId id="399" r:id="rId13"/>
    <p:sldId id="40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855D6"/>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6"/>
    <p:restoredTop sz="91346"/>
  </p:normalViewPr>
  <p:slideViewPr>
    <p:cSldViewPr snapToGrid="0" snapToObjects="1">
      <p:cViewPr varScale="1">
        <p:scale>
          <a:sx n="111" d="100"/>
          <a:sy n="111" d="100"/>
        </p:scale>
        <p:origin x="153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5" Type="http://schemas.openxmlformats.org/officeDocument/2006/relationships/image" Target="../media/image19.emf"/><Relationship Id="rId4"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2.emf"/><Relationship Id="rId2" Type="http://schemas.openxmlformats.org/officeDocument/2006/relationships/image" Target="../media/image16.emf"/><Relationship Id="rId1" Type="http://schemas.openxmlformats.org/officeDocument/2006/relationships/image" Target="../media/image20.emf"/><Relationship Id="rId6" Type="http://schemas.openxmlformats.org/officeDocument/2006/relationships/image" Target="../media/image21.emf"/><Relationship Id="rId5" Type="http://schemas.openxmlformats.org/officeDocument/2006/relationships/image" Target="../media/image19.emf"/><Relationship Id="rId4"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5.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5" Type="http://schemas.openxmlformats.org/officeDocument/2006/relationships/image" Target="../media/image30.emf"/><Relationship Id="rId4"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18.emf"/><Relationship Id="rId7" Type="http://schemas.openxmlformats.org/officeDocument/2006/relationships/image" Target="../media/image33.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30.emf"/><Relationship Id="rId5" Type="http://schemas.openxmlformats.org/officeDocument/2006/relationships/image" Target="../media/image32.emf"/><Relationship Id="rId4"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37.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8.emf"/><Relationship Id="rId7" Type="http://schemas.openxmlformats.org/officeDocument/2006/relationships/image" Target="../media/image23.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30.emf"/><Relationship Id="rId11" Type="http://schemas.openxmlformats.org/officeDocument/2006/relationships/image" Target="../media/image41.emf"/><Relationship Id="rId5" Type="http://schemas.openxmlformats.org/officeDocument/2006/relationships/image" Target="../media/image38.emf"/><Relationship Id="rId10" Type="http://schemas.openxmlformats.org/officeDocument/2006/relationships/image" Target="../media/image40.emf"/><Relationship Id="rId4" Type="http://schemas.openxmlformats.org/officeDocument/2006/relationships/image" Target="../media/image19.emf"/><Relationship Id="rId9"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18.emf"/><Relationship Id="rId7" Type="http://schemas.openxmlformats.org/officeDocument/2006/relationships/image" Target="../media/image44.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19.emf"/><Relationship Id="rId9"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1/9/21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a:t>
            </a:fld>
            <a:endParaRPr lang="en-US"/>
          </a:p>
        </p:txBody>
      </p:sp>
    </p:spTree>
    <p:extLst>
      <p:ext uri="{BB962C8B-B14F-4D97-AF65-F5344CB8AC3E}">
        <p14:creationId xmlns:p14="http://schemas.microsoft.com/office/powerpoint/2010/main" val="394929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51.bin"/><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35.emf"/><Relationship Id="rId2" Type="http://schemas.openxmlformats.org/officeDocument/2006/relationships/slideLayout" Target="../slideLayouts/slideLayout1.xml"/><Relationship Id="rId16" Type="http://schemas.openxmlformats.org/officeDocument/2006/relationships/image" Target="../media/image37.emf"/><Relationship Id="rId1" Type="http://schemas.openxmlformats.org/officeDocument/2006/relationships/vmlDrawing" Target="../drawings/vmlDrawing7.vml"/><Relationship Id="rId6" Type="http://schemas.openxmlformats.org/officeDocument/2006/relationships/image" Target="../media/image17.e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49.bin"/><Relationship Id="rId14" Type="http://schemas.openxmlformats.org/officeDocument/2006/relationships/image" Target="../media/image36.emf"/></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58.bin"/><Relationship Id="rId18" Type="http://schemas.openxmlformats.org/officeDocument/2006/relationships/image" Target="../media/image25.emf"/><Relationship Id="rId3" Type="http://schemas.openxmlformats.org/officeDocument/2006/relationships/oleObject" Target="../embeddings/oleObject53.bin"/><Relationship Id="rId21" Type="http://schemas.openxmlformats.org/officeDocument/2006/relationships/oleObject" Target="../embeddings/oleObject62.bin"/><Relationship Id="rId7" Type="http://schemas.openxmlformats.org/officeDocument/2006/relationships/oleObject" Target="../embeddings/oleObject55.bin"/><Relationship Id="rId12" Type="http://schemas.openxmlformats.org/officeDocument/2006/relationships/image" Target="../media/image38.emf"/><Relationship Id="rId17" Type="http://schemas.openxmlformats.org/officeDocument/2006/relationships/oleObject" Target="../embeddings/oleObject60.bin"/><Relationship Id="rId2" Type="http://schemas.openxmlformats.org/officeDocument/2006/relationships/slideLayout" Target="../slideLayouts/slideLayout1.xml"/><Relationship Id="rId16" Type="http://schemas.openxmlformats.org/officeDocument/2006/relationships/image" Target="../media/image23.emf"/><Relationship Id="rId20" Type="http://schemas.openxmlformats.org/officeDocument/2006/relationships/image" Target="../media/image39.emf"/><Relationship Id="rId1" Type="http://schemas.openxmlformats.org/officeDocument/2006/relationships/vmlDrawing" Target="../drawings/vmlDrawing8.vml"/><Relationship Id="rId6" Type="http://schemas.openxmlformats.org/officeDocument/2006/relationships/image" Target="../media/image17.emf"/><Relationship Id="rId11" Type="http://schemas.openxmlformats.org/officeDocument/2006/relationships/oleObject" Target="../embeddings/oleObject57.bin"/><Relationship Id="rId24" Type="http://schemas.openxmlformats.org/officeDocument/2006/relationships/image" Target="../media/image41.emf"/><Relationship Id="rId5" Type="http://schemas.openxmlformats.org/officeDocument/2006/relationships/oleObject" Target="../embeddings/oleObject54.bin"/><Relationship Id="rId15" Type="http://schemas.openxmlformats.org/officeDocument/2006/relationships/oleObject" Target="../embeddings/oleObject59.bin"/><Relationship Id="rId23" Type="http://schemas.openxmlformats.org/officeDocument/2006/relationships/oleObject" Target="../embeddings/oleObject63.bin"/><Relationship Id="rId10" Type="http://schemas.openxmlformats.org/officeDocument/2006/relationships/image" Target="../media/image19.emf"/><Relationship Id="rId19" Type="http://schemas.openxmlformats.org/officeDocument/2006/relationships/oleObject" Target="../embeddings/oleObject61.bin"/><Relationship Id="rId4" Type="http://schemas.openxmlformats.org/officeDocument/2006/relationships/image" Target="../media/image16.emf"/><Relationship Id="rId9" Type="http://schemas.openxmlformats.org/officeDocument/2006/relationships/oleObject" Target="../embeddings/oleObject56.bin"/><Relationship Id="rId14" Type="http://schemas.openxmlformats.org/officeDocument/2006/relationships/image" Target="../media/image30.emf"/><Relationship Id="rId22" Type="http://schemas.openxmlformats.org/officeDocument/2006/relationships/image" Target="../media/image40.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69.bin"/><Relationship Id="rId18" Type="http://schemas.openxmlformats.org/officeDocument/2006/relationships/image" Target="../media/image45.emf"/><Relationship Id="rId3" Type="http://schemas.openxmlformats.org/officeDocument/2006/relationships/oleObject" Target="../embeddings/oleObject64.bin"/><Relationship Id="rId21" Type="http://schemas.openxmlformats.org/officeDocument/2006/relationships/image" Target="../media/image46.emf"/><Relationship Id="rId7" Type="http://schemas.openxmlformats.org/officeDocument/2006/relationships/oleObject" Target="../embeddings/oleObject66.bin"/><Relationship Id="rId12" Type="http://schemas.openxmlformats.org/officeDocument/2006/relationships/image" Target="../media/image42.emf"/><Relationship Id="rId17" Type="http://schemas.openxmlformats.org/officeDocument/2006/relationships/oleObject" Target="../embeddings/oleObject71.bin"/><Relationship Id="rId2" Type="http://schemas.openxmlformats.org/officeDocument/2006/relationships/slideLayout" Target="../slideLayouts/slideLayout1.xml"/><Relationship Id="rId16" Type="http://schemas.openxmlformats.org/officeDocument/2006/relationships/image" Target="../media/image44.emf"/><Relationship Id="rId20" Type="http://schemas.openxmlformats.org/officeDocument/2006/relationships/oleObject" Target="../embeddings/oleObject73.bin"/><Relationship Id="rId1" Type="http://schemas.openxmlformats.org/officeDocument/2006/relationships/vmlDrawing" Target="../drawings/vmlDrawing9.vml"/><Relationship Id="rId6" Type="http://schemas.openxmlformats.org/officeDocument/2006/relationships/image" Target="../media/image17.emf"/><Relationship Id="rId11" Type="http://schemas.openxmlformats.org/officeDocument/2006/relationships/oleObject" Target="../embeddings/oleObject68.bin"/><Relationship Id="rId5" Type="http://schemas.openxmlformats.org/officeDocument/2006/relationships/oleObject" Target="../embeddings/oleObject65.bin"/><Relationship Id="rId15" Type="http://schemas.openxmlformats.org/officeDocument/2006/relationships/oleObject" Target="../embeddings/oleObject70.bin"/><Relationship Id="rId23" Type="http://schemas.openxmlformats.org/officeDocument/2006/relationships/oleObject" Target="../embeddings/oleObject75.bin"/><Relationship Id="rId10" Type="http://schemas.openxmlformats.org/officeDocument/2006/relationships/image" Target="../media/image19.emf"/><Relationship Id="rId19" Type="http://schemas.openxmlformats.org/officeDocument/2006/relationships/oleObject" Target="../embeddings/oleObject72.bin"/><Relationship Id="rId4" Type="http://schemas.openxmlformats.org/officeDocument/2006/relationships/image" Target="../media/image16.emf"/><Relationship Id="rId9" Type="http://schemas.openxmlformats.org/officeDocument/2006/relationships/oleObject" Target="../embeddings/oleObject67.bin"/><Relationship Id="rId14" Type="http://schemas.openxmlformats.org/officeDocument/2006/relationships/image" Target="../media/image43.emf"/><Relationship Id="rId22" Type="http://schemas.openxmlformats.org/officeDocument/2006/relationships/oleObject" Target="../embeddings/oleObject74.bin"/></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oleObject" Target="../embeddings/oleObject6.bin"/><Relationship Id="rId18" Type="http://schemas.openxmlformats.org/officeDocument/2006/relationships/image" Target="../media/image9.e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6.emf"/><Relationship Id="rId17" Type="http://schemas.openxmlformats.org/officeDocument/2006/relationships/oleObject" Target="../embeddings/oleObject8.bin"/><Relationship Id="rId2" Type="http://schemas.openxmlformats.org/officeDocument/2006/relationships/slideLayout" Target="../slideLayouts/slideLayout1.xml"/><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vmlDrawing" Target="../drawings/vmlDrawing1.vml"/><Relationship Id="rId6" Type="http://schemas.openxmlformats.org/officeDocument/2006/relationships/image" Target="../media/image3.emf"/><Relationship Id="rId11" Type="http://schemas.openxmlformats.org/officeDocument/2006/relationships/oleObject" Target="../embeddings/oleObject5.bin"/><Relationship Id="rId24" Type="http://schemas.openxmlformats.org/officeDocument/2006/relationships/image" Target="../media/image12.e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5.emf"/><Relationship Id="rId19" Type="http://schemas.openxmlformats.org/officeDocument/2006/relationships/oleObject" Target="../embeddings/oleObject9.bin"/><Relationship Id="rId4" Type="http://schemas.openxmlformats.org/officeDocument/2006/relationships/image" Target="../media/image2.emf"/><Relationship Id="rId9" Type="http://schemas.openxmlformats.org/officeDocument/2006/relationships/oleObject" Target="../embeddings/oleObject4.bin"/><Relationship Id="rId14" Type="http://schemas.openxmlformats.org/officeDocument/2006/relationships/image" Target="../media/image7.emf"/><Relationship Id="rId22"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9.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6.e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15.bin"/></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19.emf"/><Relationship Id="rId2" Type="http://schemas.openxmlformats.org/officeDocument/2006/relationships/slideLayout" Target="../slideLayouts/slideLayout1.xml"/><Relationship Id="rId16" Type="http://schemas.openxmlformats.org/officeDocument/2006/relationships/image" Target="../media/image22.emf"/><Relationship Id="rId1" Type="http://schemas.openxmlformats.org/officeDocument/2006/relationships/vmlDrawing" Target="../drawings/vmlDrawing3.vml"/><Relationship Id="rId6" Type="http://schemas.openxmlformats.org/officeDocument/2006/relationships/image" Target="../media/image16.e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18.emf"/><Relationship Id="rId4" Type="http://schemas.openxmlformats.org/officeDocument/2006/relationships/image" Target="../media/image20.emf"/><Relationship Id="rId9" Type="http://schemas.openxmlformats.org/officeDocument/2006/relationships/oleObject" Target="../embeddings/oleObject20.bin"/><Relationship Id="rId14"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29.bin"/><Relationship Id="rId18" Type="http://schemas.openxmlformats.org/officeDocument/2006/relationships/oleObject" Target="../embeddings/oleObject32.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23.emf"/><Relationship Id="rId17" Type="http://schemas.openxmlformats.org/officeDocument/2006/relationships/oleObject" Target="../embeddings/oleObject31.bin"/><Relationship Id="rId2" Type="http://schemas.openxmlformats.org/officeDocument/2006/relationships/slideLayout" Target="../slideLayouts/slideLayout1.xml"/><Relationship Id="rId16" Type="http://schemas.openxmlformats.org/officeDocument/2006/relationships/image" Target="../media/image25.emf"/><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27.bin"/><Relationship Id="rId14" Type="http://schemas.openxmlformats.org/officeDocument/2006/relationships/image" Target="../media/image24.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0.emf"/><Relationship Id="rId3" Type="http://schemas.openxmlformats.org/officeDocument/2006/relationships/oleObject" Target="../embeddings/oleObject33.bin"/><Relationship Id="rId7" Type="http://schemas.openxmlformats.org/officeDocument/2006/relationships/image" Target="../media/image31.png"/><Relationship Id="rId12"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7.emf"/><Relationship Id="rId11" Type="http://schemas.openxmlformats.org/officeDocument/2006/relationships/image" Target="../media/image29.emf"/><Relationship Id="rId5" Type="http://schemas.openxmlformats.org/officeDocument/2006/relationships/oleObject" Target="../embeddings/oleObject34.bin"/><Relationship Id="rId10" Type="http://schemas.openxmlformats.org/officeDocument/2006/relationships/oleObject" Target="../embeddings/oleObject36.bin"/><Relationship Id="rId4" Type="http://schemas.openxmlformats.org/officeDocument/2006/relationships/image" Target="../media/image26.emf"/><Relationship Id="rId9" Type="http://schemas.openxmlformats.org/officeDocument/2006/relationships/image" Target="../media/image28.emf"/></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43.bin"/><Relationship Id="rId18" Type="http://schemas.openxmlformats.org/officeDocument/2006/relationships/image" Target="../media/image34.e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32.emf"/><Relationship Id="rId17" Type="http://schemas.openxmlformats.org/officeDocument/2006/relationships/oleObject" Target="../embeddings/oleObject45.bin"/><Relationship Id="rId2" Type="http://schemas.openxmlformats.org/officeDocument/2006/relationships/slideLayout" Target="../slideLayouts/slideLayout1.xml"/><Relationship Id="rId16" Type="http://schemas.openxmlformats.org/officeDocument/2006/relationships/image" Target="../media/image33.emf"/><Relationship Id="rId1" Type="http://schemas.openxmlformats.org/officeDocument/2006/relationships/vmlDrawing" Target="../drawings/vmlDrawing6.vml"/><Relationship Id="rId6" Type="http://schemas.openxmlformats.org/officeDocument/2006/relationships/image" Target="../media/image17.e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41.bin"/><Relationship Id="rId1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5751"/>
            <a:ext cx="8229600" cy="1143000"/>
          </a:xfrm>
        </p:spPr>
        <p:txBody>
          <a:bodyPr/>
          <a:lstStyle/>
          <a:p>
            <a:r>
              <a:rPr lang="en-US" dirty="0"/>
              <a:t>General announcements</a:t>
            </a:r>
          </a:p>
        </p:txBody>
      </p:sp>
    </p:spTree>
    <p:extLst>
      <p:ext uri="{BB962C8B-B14F-4D97-AF65-F5344CB8AC3E}">
        <p14:creationId xmlns:p14="http://schemas.microsoft.com/office/powerpoint/2010/main" val="4263550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001711"/>
            <a:ext cx="8503762" cy="29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091554" y="437353"/>
            <a:ext cx="3236120" cy="1651432"/>
            <a:chOff x="5132703" y="437353"/>
            <a:chExt cx="4194971" cy="2140746"/>
          </a:xfrm>
        </p:grpSpPr>
        <p:grpSp>
          <p:nvGrpSpPr>
            <p:cNvPr id="6" name="Group 5"/>
            <p:cNvGrpSpPr/>
            <p:nvPr/>
          </p:nvGrpSpPr>
          <p:grpSpPr>
            <a:xfrm>
              <a:off x="5132703" y="437353"/>
              <a:ext cx="4194971" cy="1917701"/>
              <a:chOff x="5895975" y="3238500"/>
              <a:chExt cx="2667000" cy="1219200"/>
            </a:xfrm>
          </p:grpSpPr>
          <p:sp>
            <p:nvSpPr>
              <p:cNvPr id="11" name="Line 5"/>
              <p:cNvSpPr>
                <a:spLocks noChangeShapeType="1"/>
              </p:cNvSpPr>
              <p:nvPr/>
            </p:nvSpPr>
            <p:spPr bwMode="auto">
              <a:xfrm>
                <a:off x="5895975" y="3314700"/>
                <a:ext cx="0" cy="7620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6"/>
              <p:cNvSpPr>
                <a:spLocks noChangeShapeType="1"/>
              </p:cNvSpPr>
              <p:nvPr/>
            </p:nvSpPr>
            <p:spPr bwMode="auto">
              <a:xfrm>
                <a:off x="5895975" y="4076700"/>
                <a:ext cx="2667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Rectangle 7"/>
              <p:cNvSpPr>
                <a:spLocks noChangeArrowheads="1"/>
              </p:cNvSpPr>
              <p:nvPr/>
            </p:nvSpPr>
            <p:spPr bwMode="auto">
              <a:xfrm>
                <a:off x="7343775" y="3695700"/>
                <a:ext cx="457200" cy="381000"/>
              </a:xfrm>
              <a:prstGeom prst="rect">
                <a:avLst/>
              </a:prstGeom>
              <a:solidFill>
                <a:srgbClr val="FF0F09"/>
              </a:solidFill>
              <a:ln w="12700">
                <a:solidFill>
                  <a:schemeClr val="tx1"/>
                </a:solidFill>
                <a:miter lim="800000"/>
                <a:headEnd/>
                <a:tailEnd/>
              </a:ln>
            </p:spPr>
            <p:txBody>
              <a:bodyPr wrap="none" anchor="ctr"/>
              <a:lstStyle/>
              <a:p>
                <a:pPr algn="ctr"/>
                <a:endParaRPr lang="en-US">
                  <a:solidFill>
                    <a:srgbClr val="FF0F09"/>
                  </a:solidFill>
                </a:endParaRPr>
              </a:p>
            </p:txBody>
          </p:sp>
          <p:sp>
            <p:nvSpPr>
              <p:cNvPr id="14" name="Line 9"/>
              <p:cNvSpPr>
                <a:spLocks noChangeShapeType="1"/>
              </p:cNvSpPr>
              <p:nvPr/>
            </p:nvSpPr>
            <p:spPr bwMode="auto">
              <a:xfrm>
                <a:off x="58959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10"/>
              <p:cNvSpPr>
                <a:spLocks noChangeShapeType="1"/>
              </p:cNvSpPr>
              <p:nvPr/>
            </p:nvSpPr>
            <p:spPr bwMode="auto">
              <a:xfrm flipV="1">
                <a:off x="6124575" y="36957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11"/>
              <p:cNvSpPr>
                <a:spLocks noChangeShapeType="1"/>
              </p:cNvSpPr>
              <p:nvPr/>
            </p:nvSpPr>
            <p:spPr bwMode="auto">
              <a:xfrm>
                <a:off x="62769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2"/>
              <p:cNvSpPr>
                <a:spLocks noChangeShapeType="1"/>
              </p:cNvSpPr>
              <p:nvPr/>
            </p:nvSpPr>
            <p:spPr bwMode="auto">
              <a:xfrm flipH="1">
                <a:off x="65055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3"/>
              <p:cNvSpPr>
                <a:spLocks noChangeShapeType="1"/>
              </p:cNvSpPr>
              <p:nvPr/>
            </p:nvSpPr>
            <p:spPr bwMode="auto">
              <a:xfrm>
                <a:off x="67341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4"/>
              <p:cNvSpPr>
                <a:spLocks noChangeShapeType="1"/>
              </p:cNvSpPr>
              <p:nvPr/>
            </p:nvSpPr>
            <p:spPr bwMode="auto">
              <a:xfrm flipV="1">
                <a:off x="6962775" y="38481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5"/>
              <p:cNvSpPr>
                <a:spLocks noChangeShapeType="1"/>
              </p:cNvSpPr>
              <p:nvPr/>
            </p:nvSpPr>
            <p:spPr bwMode="auto">
              <a:xfrm>
                <a:off x="71151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6"/>
              <p:cNvSpPr>
                <a:spLocks noChangeShapeType="1"/>
              </p:cNvSpPr>
              <p:nvPr/>
            </p:nvSpPr>
            <p:spPr bwMode="auto">
              <a:xfrm>
                <a:off x="7038975" y="3238500"/>
                <a:ext cx="0" cy="12192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17"/>
              <p:cNvSpPr>
                <a:spLocks noChangeShapeType="1"/>
              </p:cNvSpPr>
              <p:nvPr/>
            </p:nvSpPr>
            <p:spPr bwMode="auto">
              <a:xfrm>
                <a:off x="7038975" y="34671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7" name="Object 6"/>
            <p:cNvGraphicFramePr>
              <a:graphicFrameLocks noChangeAspect="1"/>
            </p:cNvGraphicFramePr>
            <p:nvPr/>
          </p:nvGraphicFramePr>
          <p:xfrm>
            <a:off x="5944712" y="868361"/>
            <a:ext cx="193675" cy="254000"/>
          </p:xfrm>
          <a:graphic>
            <a:graphicData uri="http://schemas.openxmlformats.org/presentationml/2006/ole">
              <mc:AlternateContent xmlns:mc="http://schemas.openxmlformats.org/markup-compatibility/2006">
                <mc:Choice xmlns:v="urn:schemas-microsoft-com:vml" Requires="v">
                  <p:oleObj spid="_x0000_s6257" name="Equation" r:id="rId3" imgW="127000" imgH="165100" progId="Equation.DSMT4">
                    <p:embed/>
                  </p:oleObj>
                </mc:Choice>
                <mc:Fallback>
                  <p:oleObj name="Equation" r:id="rId3" imgW="127000" imgH="165100" progId="Equation.DSMT4">
                    <p:embed/>
                    <p:pic>
                      <p:nvPicPr>
                        <p:cNvPr id="7" name="Object 6"/>
                        <p:cNvPicPr>
                          <a:picLocks noChangeAspect="1" noChangeArrowheads="1"/>
                        </p:cNvPicPr>
                        <p:nvPr/>
                      </p:nvPicPr>
                      <p:blipFill>
                        <a:blip r:embed="rId4"/>
                        <a:srcRect/>
                        <a:stretch>
                          <a:fillRect/>
                        </a:stretch>
                      </p:blipFill>
                      <p:spPr bwMode="auto">
                        <a:xfrm>
                          <a:off x="5944712" y="868361"/>
                          <a:ext cx="193675" cy="254000"/>
                        </a:xfrm>
                        <a:prstGeom prst="rect">
                          <a:avLst/>
                        </a:prstGeom>
                        <a:noFill/>
                        <a:ln>
                          <a:noFill/>
                        </a:ln>
                        <a:effectLst/>
                      </p:spPr>
                    </p:pic>
                  </p:oleObj>
                </mc:Fallback>
              </mc:AlternateContent>
            </a:graphicData>
          </a:graphic>
        </p:graphicFrame>
        <p:graphicFrame>
          <p:nvGraphicFramePr>
            <p:cNvPr id="8" name="Object 6"/>
            <p:cNvGraphicFramePr>
              <a:graphicFrameLocks noChangeAspect="1"/>
            </p:cNvGraphicFramePr>
            <p:nvPr/>
          </p:nvGraphicFramePr>
          <p:xfrm>
            <a:off x="7313137" y="534986"/>
            <a:ext cx="193675" cy="195263"/>
          </p:xfrm>
          <a:graphic>
            <a:graphicData uri="http://schemas.openxmlformats.org/presentationml/2006/ole">
              <mc:AlternateContent xmlns:mc="http://schemas.openxmlformats.org/markup-compatibility/2006">
                <mc:Choice xmlns:v="urn:schemas-microsoft-com:vml" Requires="v">
                  <p:oleObj spid="_x0000_s6258" name="Equation" r:id="rId5" imgW="127000" imgH="127000" progId="Equation.DSMT4">
                    <p:embed/>
                  </p:oleObj>
                </mc:Choice>
                <mc:Fallback>
                  <p:oleObj name="Equation" r:id="rId5" imgW="127000" imgH="127000" progId="Equation.DSMT4">
                    <p:embed/>
                    <p:pic>
                      <p:nvPicPr>
                        <p:cNvPr id="8" name="Object 6"/>
                        <p:cNvPicPr>
                          <a:picLocks noChangeAspect="1" noChangeArrowheads="1"/>
                        </p:cNvPicPr>
                        <p:nvPr/>
                      </p:nvPicPr>
                      <p:blipFill>
                        <a:blip r:embed="rId6"/>
                        <a:srcRect/>
                        <a:stretch>
                          <a:fillRect/>
                        </a:stretch>
                      </p:blipFill>
                      <p:spPr bwMode="auto">
                        <a:xfrm>
                          <a:off x="7313137" y="534986"/>
                          <a:ext cx="193675" cy="195263"/>
                        </a:xfrm>
                        <a:prstGeom prst="rect">
                          <a:avLst/>
                        </a:prstGeom>
                        <a:noFill/>
                        <a:ln>
                          <a:noFill/>
                        </a:ln>
                        <a:effectLst/>
                      </p:spPr>
                    </p:pic>
                  </p:oleObj>
                </mc:Fallback>
              </mc:AlternateContent>
            </a:graphicData>
          </a:graphic>
        </p:graphicFrame>
        <p:graphicFrame>
          <p:nvGraphicFramePr>
            <p:cNvPr id="9" name="Object 6"/>
            <p:cNvGraphicFramePr>
              <a:graphicFrameLocks noChangeAspect="1"/>
            </p:cNvGraphicFramePr>
            <p:nvPr/>
          </p:nvGraphicFramePr>
          <p:xfrm>
            <a:off x="6670200" y="2343149"/>
            <a:ext cx="542925" cy="234950"/>
          </p:xfrm>
          <a:graphic>
            <a:graphicData uri="http://schemas.openxmlformats.org/presentationml/2006/ole">
              <mc:AlternateContent xmlns:mc="http://schemas.openxmlformats.org/markup-compatibility/2006">
                <mc:Choice xmlns:v="urn:schemas-microsoft-com:vml" Requires="v">
                  <p:oleObj spid="_x0000_s6259" name="Equation" r:id="rId7" imgW="355600" imgH="152400" progId="Equation.DSMT4">
                    <p:embed/>
                  </p:oleObj>
                </mc:Choice>
                <mc:Fallback>
                  <p:oleObj name="Equation" r:id="rId7" imgW="355600" imgH="152400" progId="Equation.DSMT4">
                    <p:embed/>
                    <p:pic>
                      <p:nvPicPr>
                        <p:cNvPr id="9" name="Object 6"/>
                        <p:cNvPicPr>
                          <a:picLocks noChangeAspect="1" noChangeArrowheads="1"/>
                        </p:cNvPicPr>
                        <p:nvPr/>
                      </p:nvPicPr>
                      <p:blipFill>
                        <a:blip r:embed="rId8"/>
                        <a:srcRect/>
                        <a:stretch>
                          <a:fillRect/>
                        </a:stretch>
                      </p:blipFill>
                      <p:spPr bwMode="auto">
                        <a:xfrm>
                          <a:off x="6670200" y="2343149"/>
                          <a:ext cx="542925" cy="234950"/>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nvGraphicFramePr>
          <p:xfrm>
            <a:off x="8003700" y="908049"/>
            <a:ext cx="252412" cy="195262"/>
          </p:xfrm>
          <a:graphic>
            <a:graphicData uri="http://schemas.openxmlformats.org/presentationml/2006/ole">
              <mc:AlternateContent xmlns:mc="http://schemas.openxmlformats.org/markup-compatibility/2006">
                <mc:Choice xmlns:v="urn:schemas-microsoft-com:vml" Requires="v">
                  <p:oleObj spid="_x0000_s6260" name="Equation" r:id="rId9" imgW="165100" imgH="127000" progId="Equation.DSMT4">
                    <p:embed/>
                  </p:oleObj>
                </mc:Choice>
                <mc:Fallback>
                  <p:oleObj name="Equation" r:id="rId9" imgW="165100" imgH="127000" progId="Equation.DSMT4">
                    <p:embed/>
                    <p:pic>
                      <p:nvPicPr>
                        <p:cNvPr id="10" name="Object 9"/>
                        <p:cNvPicPr>
                          <a:picLocks noChangeAspect="1" noChangeArrowheads="1"/>
                        </p:cNvPicPr>
                        <p:nvPr/>
                      </p:nvPicPr>
                      <p:blipFill>
                        <a:blip r:embed="rId10"/>
                        <a:srcRect/>
                        <a:stretch>
                          <a:fillRect/>
                        </a:stretch>
                      </p:blipFill>
                      <p:spPr bwMode="auto">
                        <a:xfrm>
                          <a:off x="8003700" y="908049"/>
                          <a:ext cx="252412" cy="195262"/>
                        </a:xfrm>
                        <a:prstGeom prst="rect">
                          <a:avLst/>
                        </a:prstGeom>
                        <a:noFill/>
                        <a:ln>
                          <a:noFill/>
                        </a:ln>
                        <a:effectLst/>
                      </p:spPr>
                    </p:pic>
                  </p:oleObj>
                </mc:Fallback>
              </mc:AlternateContent>
            </a:graphicData>
          </a:graphic>
        </p:graphicFrame>
      </p:grpSp>
      <p:sp>
        <p:nvSpPr>
          <p:cNvPr id="23" name="TextBox 22"/>
          <p:cNvSpPr txBox="1"/>
          <p:nvPr/>
        </p:nvSpPr>
        <p:spPr>
          <a:xfrm>
            <a:off x="228600" y="369735"/>
            <a:ext cx="1651000" cy="400110"/>
          </a:xfrm>
          <a:prstGeom prst="rect">
            <a:avLst/>
          </a:prstGeom>
          <a:noFill/>
        </p:spPr>
        <p:txBody>
          <a:bodyPr wrap="square" rtlCol="0">
            <a:spAutoFit/>
          </a:bodyPr>
          <a:lstStyle/>
          <a:p>
            <a:r>
              <a:rPr lang="en-US" sz="2000" dirty="0">
                <a:solidFill>
                  <a:srgbClr val="FF0000"/>
                </a:solidFill>
                <a:latin typeface="Apple Chancery"/>
                <a:cs typeface="Apple Chancery"/>
              </a:rPr>
              <a:t>Continuing:</a:t>
            </a:r>
            <a:endParaRPr lang="en-US" sz="2000" dirty="0">
              <a:latin typeface="Times New Roman"/>
              <a:cs typeface="Times New Roman"/>
            </a:endParaRPr>
          </a:p>
        </p:txBody>
      </p:sp>
      <p:graphicFrame>
        <p:nvGraphicFramePr>
          <p:cNvPr id="24" name="Object 6"/>
          <p:cNvGraphicFramePr>
            <a:graphicFrameLocks noChangeAspect="1"/>
          </p:cNvGraphicFramePr>
          <p:nvPr/>
        </p:nvGraphicFramePr>
        <p:xfrm>
          <a:off x="957263" y="992188"/>
          <a:ext cx="2717800" cy="1147762"/>
        </p:xfrm>
        <a:graphic>
          <a:graphicData uri="http://schemas.openxmlformats.org/presentationml/2006/ole">
            <mc:AlternateContent xmlns:mc="http://schemas.openxmlformats.org/markup-compatibility/2006">
              <mc:Choice xmlns:v="urn:schemas-microsoft-com:vml" Requires="v">
                <p:oleObj spid="_x0000_s6261" name="Equation" r:id="rId11" imgW="1638300" imgH="685800" progId="Equation.DSMT4">
                  <p:embed/>
                </p:oleObj>
              </mc:Choice>
              <mc:Fallback>
                <p:oleObj name="Equation" r:id="rId11" imgW="1638300" imgH="685800" progId="Equation.DSMT4">
                  <p:embed/>
                  <p:pic>
                    <p:nvPicPr>
                      <p:cNvPr id="24" name="Object 6"/>
                      <p:cNvPicPr>
                        <a:picLocks noChangeAspect="1" noChangeArrowheads="1"/>
                      </p:cNvPicPr>
                      <p:nvPr/>
                    </p:nvPicPr>
                    <p:blipFill>
                      <a:blip r:embed="rId12"/>
                      <a:srcRect/>
                      <a:stretch>
                        <a:fillRect/>
                      </a:stretch>
                    </p:blipFill>
                    <p:spPr bwMode="auto">
                      <a:xfrm>
                        <a:off x="957263" y="992188"/>
                        <a:ext cx="2717800" cy="1147762"/>
                      </a:xfrm>
                      <a:prstGeom prst="rect">
                        <a:avLst/>
                      </a:prstGeom>
                      <a:noFill/>
                      <a:ln>
                        <a:noFill/>
                      </a:ln>
                      <a:effectLst/>
                    </p:spPr>
                  </p:pic>
                </p:oleObj>
              </mc:Fallback>
            </mc:AlternateContent>
          </a:graphicData>
        </a:graphic>
      </p:graphicFrame>
      <p:sp>
        <p:nvSpPr>
          <p:cNvPr id="25" name="TextBox 24"/>
          <p:cNvSpPr txBox="1"/>
          <p:nvPr/>
        </p:nvSpPr>
        <p:spPr>
          <a:xfrm>
            <a:off x="495312" y="2230407"/>
            <a:ext cx="8343378" cy="707886"/>
          </a:xfrm>
          <a:prstGeom prst="rect">
            <a:avLst/>
          </a:prstGeom>
          <a:noFill/>
        </p:spPr>
        <p:txBody>
          <a:bodyPr wrap="square" rtlCol="0">
            <a:spAutoFit/>
          </a:bodyPr>
          <a:lstStyle/>
          <a:p>
            <a:r>
              <a:rPr lang="en-US" sz="2000" dirty="0">
                <a:solidFill>
                  <a:srgbClr val="FF0000"/>
                </a:solidFill>
                <a:latin typeface="Apple Chancery"/>
                <a:cs typeface="Apple Chancery"/>
              </a:rPr>
              <a:t>Another side point:  </a:t>
            </a:r>
            <a:r>
              <a:rPr lang="en-US" sz="2000" dirty="0">
                <a:latin typeface="Times New Roman"/>
                <a:cs typeface="Times New Roman"/>
              </a:rPr>
              <a:t>This means the </a:t>
            </a:r>
            <a:r>
              <a:rPr lang="en-US" sz="2000" dirty="0">
                <a:solidFill>
                  <a:srgbClr val="0000FF"/>
                </a:solidFill>
                <a:latin typeface="Times New Roman"/>
                <a:cs typeface="Times New Roman"/>
              </a:rPr>
              <a:t>magnitude of </a:t>
            </a:r>
            <a:r>
              <a:rPr lang="en-US" sz="2000" dirty="0">
                <a:latin typeface="Times New Roman"/>
                <a:cs typeface="Times New Roman"/>
              </a:rPr>
              <a:t>the </a:t>
            </a:r>
            <a:r>
              <a:rPr lang="en-US" sz="2000" i="1" dirty="0">
                <a:solidFill>
                  <a:srgbClr val="FF0000"/>
                </a:solidFill>
                <a:latin typeface="Times New Roman"/>
                <a:cs typeface="Times New Roman"/>
              </a:rPr>
              <a:t>maximum acceleration</a:t>
            </a:r>
            <a:r>
              <a:rPr lang="en-US" sz="2000" dirty="0">
                <a:latin typeface="Times New Roman"/>
                <a:cs typeface="Times New Roman"/>
              </a:rPr>
              <a:t>, which </a:t>
            </a:r>
            <a:r>
              <a:rPr lang="en-US" sz="2000" dirty="0">
                <a:solidFill>
                  <a:srgbClr val="0000FF"/>
                </a:solidFill>
                <a:latin typeface="Times New Roman"/>
                <a:cs typeface="Times New Roman"/>
              </a:rPr>
              <a:t>happens</a:t>
            </a:r>
            <a:r>
              <a:rPr lang="en-US" sz="2000" dirty="0">
                <a:latin typeface="Times New Roman"/>
                <a:cs typeface="Times New Roman"/>
              </a:rPr>
              <a:t> </a:t>
            </a:r>
            <a:r>
              <a:rPr lang="en-US" sz="2000" dirty="0">
                <a:solidFill>
                  <a:srgbClr val="0000FF"/>
                </a:solidFill>
                <a:latin typeface="Times New Roman"/>
                <a:cs typeface="Times New Roman"/>
              </a:rPr>
              <a:t>at</a:t>
            </a:r>
            <a:r>
              <a:rPr lang="en-US" sz="2000" dirty="0">
                <a:latin typeface="Times New Roman"/>
                <a:cs typeface="Times New Roman"/>
              </a:rPr>
              <a:t> the </a:t>
            </a:r>
            <a:r>
              <a:rPr lang="en-US" sz="2000" dirty="0">
                <a:solidFill>
                  <a:srgbClr val="0000FF"/>
                </a:solidFill>
                <a:latin typeface="Times New Roman"/>
                <a:cs typeface="Times New Roman"/>
              </a:rPr>
              <a:t>extremes</a:t>
            </a:r>
            <a:r>
              <a:rPr lang="en-US" sz="2000" dirty="0">
                <a:latin typeface="Times New Roman"/>
                <a:cs typeface="Times New Roman"/>
              </a:rPr>
              <a:t> where the spring force is maximum, will be:</a:t>
            </a:r>
          </a:p>
        </p:txBody>
      </p:sp>
      <p:graphicFrame>
        <p:nvGraphicFramePr>
          <p:cNvPr id="26" name="Object 6"/>
          <p:cNvGraphicFramePr>
            <a:graphicFrameLocks noChangeAspect="1"/>
          </p:cNvGraphicFramePr>
          <p:nvPr/>
        </p:nvGraphicFramePr>
        <p:xfrm>
          <a:off x="3821113" y="2954338"/>
          <a:ext cx="1201737" cy="382587"/>
        </p:xfrm>
        <a:graphic>
          <a:graphicData uri="http://schemas.openxmlformats.org/presentationml/2006/ole">
            <mc:AlternateContent xmlns:mc="http://schemas.openxmlformats.org/markup-compatibility/2006">
              <mc:Choice xmlns:v="urn:schemas-microsoft-com:vml" Requires="v">
                <p:oleObj spid="_x0000_s6262" name="Equation" r:id="rId13" imgW="723900" imgH="228600" progId="Equation.DSMT4">
                  <p:embed/>
                </p:oleObj>
              </mc:Choice>
              <mc:Fallback>
                <p:oleObj name="Equation" r:id="rId13" imgW="723900" imgH="228600" progId="Equation.DSMT4">
                  <p:embed/>
                  <p:pic>
                    <p:nvPicPr>
                      <p:cNvPr id="26" name="Object 6"/>
                      <p:cNvPicPr>
                        <a:picLocks noChangeAspect="1" noChangeArrowheads="1"/>
                      </p:cNvPicPr>
                      <p:nvPr/>
                    </p:nvPicPr>
                    <p:blipFill>
                      <a:blip r:embed="rId14"/>
                      <a:srcRect/>
                      <a:stretch>
                        <a:fillRect/>
                      </a:stretch>
                    </p:blipFill>
                    <p:spPr bwMode="auto">
                      <a:xfrm>
                        <a:off x="3821113" y="2954338"/>
                        <a:ext cx="1201737" cy="382587"/>
                      </a:xfrm>
                      <a:prstGeom prst="rect">
                        <a:avLst/>
                      </a:prstGeom>
                      <a:noFill/>
                      <a:ln>
                        <a:noFill/>
                      </a:ln>
                      <a:effectLst/>
                    </p:spPr>
                  </p:pic>
                </p:oleObj>
              </mc:Fallback>
            </mc:AlternateContent>
          </a:graphicData>
        </a:graphic>
      </p:graphicFrame>
      <p:sp>
        <p:nvSpPr>
          <p:cNvPr id="27" name="TextBox 26"/>
          <p:cNvSpPr txBox="1"/>
          <p:nvPr/>
        </p:nvSpPr>
        <p:spPr>
          <a:xfrm>
            <a:off x="228599" y="3462307"/>
            <a:ext cx="8610091" cy="400110"/>
          </a:xfrm>
          <a:prstGeom prst="rect">
            <a:avLst/>
          </a:prstGeom>
          <a:noFill/>
        </p:spPr>
        <p:txBody>
          <a:bodyPr wrap="square" rtlCol="0">
            <a:spAutoFit/>
          </a:bodyPr>
          <a:lstStyle/>
          <a:p>
            <a:r>
              <a:rPr lang="en-US" sz="2000" dirty="0">
                <a:solidFill>
                  <a:srgbClr val="FF0000"/>
                </a:solidFill>
                <a:latin typeface="Apple Chancery"/>
                <a:cs typeface="Apple Chancery"/>
              </a:rPr>
              <a:t>Putting everything together:</a:t>
            </a:r>
            <a:endParaRPr lang="en-US" sz="2000" dirty="0">
              <a:latin typeface="Times New Roman"/>
              <a:cs typeface="Times New Roman"/>
            </a:endParaRPr>
          </a:p>
        </p:txBody>
      </p:sp>
      <p:graphicFrame>
        <p:nvGraphicFramePr>
          <p:cNvPr id="28" name="Object 6"/>
          <p:cNvGraphicFramePr>
            <a:graphicFrameLocks noChangeAspect="1"/>
          </p:cNvGraphicFramePr>
          <p:nvPr/>
        </p:nvGraphicFramePr>
        <p:xfrm>
          <a:off x="3444467" y="3529661"/>
          <a:ext cx="4824413" cy="2843212"/>
        </p:xfrm>
        <a:graphic>
          <a:graphicData uri="http://schemas.openxmlformats.org/presentationml/2006/ole">
            <mc:AlternateContent xmlns:mc="http://schemas.openxmlformats.org/markup-compatibility/2006">
              <mc:Choice xmlns:v="urn:schemas-microsoft-com:vml" Requires="v">
                <p:oleObj spid="_x0000_s6263" name="Equation" r:id="rId15" imgW="2908300" imgH="1701800" progId="Equation.DSMT4">
                  <p:embed/>
                </p:oleObj>
              </mc:Choice>
              <mc:Fallback>
                <p:oleObj name="Equation" r:id="rId15" imgW="2908300" imgH="1701800" progId="Equation.DSMT4">
                  <p:embed/>
                  <p:pic>
                    <p:nvPicPr>
                      <p:cNvPr id="28" name="Object 6"/>
                      <p:cNvPicPr>
                        <a:picLocks noChangeAspect="1" noChangeArrowheads="1"/>
                      </p:cNvPicPr>
                      <p:nvPr/>
                    </p:nvPicPr>
                    <p:blipFill>
                      <a:blip r:embed="rId16"/>
                      <a:srcRect/>
                      <a:stretch>
                        <a:fillRect/>
                      </a:stretch>
                    </p:blipFill>
                    <p:spPr bwMode="auto">
                      <a:xfrm>
                        <a:off x="3444467" y="3529661"/>
                        <a:ext cx="4824413" cy="2843212"/>
                      </a:xfrm>
                      <a:prstGeom prst="rect">
                        <a:avLst/>
                      </a:prstGeom>
                      <a:noFill/>
                      <a:ln>
                        <a:noFill/>
                      </a:ln>
                      <a:effectLst/>
                    </p:spPr>
                  </p:pic>
                </p:oleObj>
              </mc:Fallback>
            </mc:AlternateContent>
          </a:graphicData>
        </a:graphic>
      </p:graphicFrame>
      <p:cxnSp>
        <p:nvCxnSpPr>
          <p:cNvPr id="29" name="Straight Connector 28"/>
          <p:cNvCxnSpPr/>
          <p:nvPr/>
        </p:nvCxnSpPr>
        <p:spPr>
          <a:xfrm flipV="1">
            <a:off x="3983963" y="4409581"/>
            <a:ext cx="254000" cy="3302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299857" y="4409581"/>
            <a:ext cx="254000" cy="3302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4119330" y="4403231"/>
            <a:ext cx="1157287" cy="3429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6461396" y="4386431"/>
            <a:ext cx="1157287" cy="3429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0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001711"/>
            <a:ext cx="8503762" cy="29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091554" y="437353"/>
            <a:ext cx="3236120" cy="1651432"/>
            <a:chOff x="5132703" y="437353"/>
            <a:chExt cx="4194971" cy="2140746"/>
          </a:xfrm>
        </p:grpSpPr>
        <p:grpSp>
          <p:nvGrpSpPr>
            <p:cNvPr id="6" name="Group 5"/>
            <p:cNvGrpSpPr/>
            <p:nvPr/>
          </p:nvGrpSpPr>
          <p:grpSpPr>
            <a:xfrm>
              <a:off x="5132703" y="437353"/>
              <a:ext cx="4194971" cy="1917701"/>
              <a:chOff x="5895975" y="3238500"/>
              <a:chExt cx="2667000" cy="1219200"/>
            </a:xfrm>
          </p:grpSpPr>
          <p:sp>
            <p:nvSpPr>
              <p:cNvPr id="11" name="Line 5"/>
              <p:cNvSpPr>
                <a:spLocks noChangeShapeType="1"/>
              </p:cNvSpPr>
              <p:nvPr/>
            </p:nvSpPr>
            <p:spPr bwMode="auto">
              <a:xfrm>
                <a:off x="5895975" y="3314700"/>
                <a:ext cx="0" cy="7620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6"/>
              <p:cNvSpPr>
                <a:spLocks noChangeShapeType="1"/>
              </p:cNvSpPr>
              <p:nvPr/>
            </p:nvSpPr>
            <p:spPr bwMode="auto">
              <a:xfrm>
                <a:off x="5895975" y="4076700"/>
                <a:ext cx="2667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Rectangle 7"/>
              <p:cNvSpPr>
                <a:spLocks noChangeArrowheads="1"/>
              </p:cNvSpPr>
              <p:nvPr/>
            </p:nvSpPr>
            <p:spPr bwMode="auto">
              <a:xfrm>
                <a:off x="7343775" y="3695700"/>
                <a:ext cx="457200" cy="381000"/>
              </a:xfrm>
              <a:prstGeom prst="rect">
                <a:avLst/>
              </a:prstGeom>
              <a:solidFill>
                <a:srgbClr val="FF0F09"/>
              </a:solidFill>
              <a:ln w="12700">
                <a:solidFill>
                  <a:schemeClr val="tx1"/>
                </a:solidFill>
                <a:miter lim="800000"/>
                <a:headEnd/>
                <a:tailEnd/>
              </a:ln>
            </p:spPr>
            <p:txBody>
              <a:bodyPr wrap="none" anchor="ctr"/>
              <a:lstStyle/>
              <a:p>
                <a:pPr algn="ctr"/>
                <a:endParaRPr lang="en-US">
                  <a:solidFill>
                    <a:srgbClr val="FF0F09"/>
                  </a:solidFill>
                </a:endParaRPr>
              </a:p>
            </p:txBody>
          </p:sp>
          <p:sp>
            <p:nvSpPr>
              <p:cNvPr id="14" name="Line 9"/>
              <p:cNvSpPr>
                <a:spLocks noChangeShapeType="1"/>
              </p:cNvSpPr>
              <p:nvPr/>
            </p:nvSpPr>
            <p:spPr bwMode="auto">
              <a:xfrm>
                <a:off x="58959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10"/>
              <p:cNvSpPr>
                <a:spLocks noChangeShapeType="1"/>
              </p:cNvSpPr>
              <p:nvPr/>
            </p:nvSpPr>
            <p:spPr bwMode="auto">
              <a:xfrm flipV="1">
                <a:off x="6124575" y="36957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11"/>
              <p:cNvSpPr>
                <a:spLocks noChangeShapeType="1"/>
              </p:cNvSpPr>
              <p:nvPr/>
            </p:nvSpPr>
            <p:spPr bwMode="auto">
              <a:xfrm>
                <a:off x="62769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2"/>
              <p:cNvSpPr>
                <a:spLocks noChangeShapeType="1"/>
              </p:cNvSpPr>
              <p:nvPr/>
            </p:nvSpPr>
            <p:spPr bwMode="auto">
              <a:xfrm flipH="1">
                <a:off x="65055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3"/>
              <p:cNvSpPr>
                <a:spLocks noChangeShapeType="1"/>
              </p:cNvSpPr>
              <p:nvPr/>
            </p:nvSpPr>
            <p:spPr bwMode="auto">
              <a:xfrm>
                <a:off x="67341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4"/>
              <p:cNvSpPr>
                <a:spLocks noChangeShapeType="1"/>
              </p:cNvSpPr>
              <p:nvPr/>
            </p:nvSpPr>
            <p:spPr bwMode="auto">
              <a:xfrm flipV="1">
                <a:off x="6962775" y="38481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5"/>
              <p:cNvSpPr>
                <a:spLocks noChangeShapeType="1"/>
              </p:cNvSpPr>
              <p:nvPr/>
            </p:nvSpPr>
            <p:spPr bwMode="auto">
              <a:xfrm>
                <a:off x="71151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6"/>
              <p:cNvSpPr>
                <a:spLocks noChangeShapeType="1"/>
              </p:cNvSpPr>
              <p:nvPr/>
            </p:nvSpPr>
            <p:spPr bwMode="auto">
              <a:xfrm>
                <a:off x="7038975" y="3238500"/>
                <a:ext cx="0" cy="12192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17"/>
              <p:cNvSpPr>
                <a:spLocks noChangeShapeType="1"/>
              </p:cNvSpPr>
              <p:nvPr/>
            </p:nvSpPr>
            <p:spPr bwMode="auto">
              <a:xfrm>
                <a:off x="7038975" y="34671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7" name="Object 6"/>
            <p:cNvGraphicFramePr>
              <a:graphicFrameLocks noChangeAspect="1"/>
            </p:cNvGraphicFramePr>
            <p:nvPr/>
          </p:nvGraphicFramePr>
          <p:xfrm>
            <a:off x="5944712" y="868361"/>
            <a:ext cx="193675" cy="254000"/>
          </p:xfrm>
          <a:graphic>
            <a:graphicData uri="http://schemas.openxmlformats.org/presentationml/2006/ole">
              <mc:AlternateContent xmlns:mc="http://schemas.openxmlformats.org/markup-compatibility/2006">
                <mc:Choice xmlns:v="urn:schemas-microsoft-com:vml" Requires="v">
                  <p:oleObj spid="_x0000_s7345" name="Equation" r:id="rId3" imgW="127000" imgH="165100" progId="Equation.DSMT4">
                    <p:embed/>
                  </p:oleObj>
                </mc:Choice>
                <mc:Fallback>
                  <p:oleObj name="Equation" r:id="rId3" imgW="127000" imgH="165100" progId="Equation.DSMT4">
                    <p:embed/>
                    <p:pic>
                      <p:nvPicPr>
                        <p:cNvPr id="7" name="Object 6"/>
                        <p:cNvPicPr>
                          <a:picLocks noChangeAspect="1" noChangeArrowheads="1"/>
                        </p:cNvPicPr>
                        <p:nvPr/>
                      </p:nvPicPr>
                      <p:blipFill>
                        <a:blip r:embed="rId4"/>
                        <a:srcRect/>
                        <a:stretch>
                          <a:fillRect/>
                        </a:stretch>
                      </p:blipFill>
                      <p:spPr bwMode="auto">
                        <a:xfrm>
                          <a:off x="5944712" y="868361"/>
                          <a:ext cx="193675" cy="254000"/>
                        </a:xfrm>
                        <a:prstGeom prst="rect">
                          <a:avLst/>
                        </a:prstGeom>
                        <a:noFill/>
                        <a:ln>
                          <a:noFill/>
                        </a:ln>
                        <a:effectLst/>
                      </p:spPr>
                    </p:pic>
                  </p:oleObj>
                </mc:Fallback>
              </mc:AlternateContent>
            </a:graphicData>
          </a:graphic>
        </p:graphicFrame>
        <p:graphicFrame>
          <p:nvGraphicFramePr>
            <p:cNvPr id="8" name="Object 6"/>
            <p:cNvGraphicFramePr>
              <a:graphicFrameLocks noChangeAspect="1"/>
            </p:cNvGraphicFramePr>
            <p:nvPr/>
          </p:nvGraphicFramePr>
          <p:xfrm>
            <a:off x="7313137" y="534986"/>
            <a:ext cx="193675" cy="195263"/>
          </p:xfrm>
          <a:graphic>
            <a:graphicData uri="http://schemas.openxmlformats.org/presentationml/2006/ole">
              <mc:AlternateContent xmlns:mc="http://schemas.openxmlformats.org/markup-compatibility/2006">
                <mc:Choice xmlns:v="urn:schemas-microsoft-com:vml" Requires="v">
                  <p:oleObj spid="_x0000_s7346" name="Equation" r:id="rId5" imgW="127000" imgH="127000" progId="Equation.DSMT4">
                    <p:embed/>
                  </p:oleObj>
                </mc:Choice>
                <mc:Fallback>
                  <p:oleObj name="Equation" r:id="rId5" imgW="127000" imgH="127000" progId="Equation.DSMT4">
                    <p:embed/>
                    <p:pic>
                      <p:nvPicPr>
                        <p:cNvPr id="8" name="Object 6"/>
                        <p:cNvPicPr>
                          <a:picLocks noChangeAspect="1" noChangeArrowheads="1"/>
                        </p:cNvPicPr>
                        <p:nvPr/>
                      </p:nvPicPr>
                      <p:blipFill>
                        <a:blip r:embed="rId6"/>
                        <a:srcRect/>
                        <a:stretch>
                          <a:fillRect/>
                        </a:stretch>
                      </p:blipFill>
                      <p:spPr bwMode="auto">
                        <a:xfrm>
                          <a:off x="7313137" y="534986"/>
                          <a:ext cx="193675" cy="195263"/>
                        </a:xfrm>
                        <a:prstGeom prst="rect">
                          <a:avLst/>
                        </a:prstGeom>
                        <a:noFill/>
                        <a:ln>
                          <a:noFill/>
                        </a:ln>
                        <a:effectLst/>
                      </p:spPr>
                    </p:pic>
                  </p:oleObj>
                </mc:Fallback>
              </mc:AlternateContent>
            </a:graphicData>
          </a:graphic>
        </p:graphicFrame>
        <p:graphicFrame>
          <p:nvGraphicFramePr>
            <p:cNvPr id="9" name="Object 6"/>
            <p:cNvGraphicFramePr>
              <a:graphicFrameLocks noChangeAspect="1"/>
            </p:cNvGraphicFramePr>
            <p:nvPr/>
          </p:nvGraphicFramePr>
          <p:xfrm>
            <a:off x="6670200" y="2343149"/>
            <a:ext cx="542925" cy="234950"/>
          </p:xfrm>
          <a:graphic>
            <a:graphicData uri="http://schemas.openxmlformats.org/presentationml/2006/ole">
              <mc:AlternateContent xmlns:mc="http://schemas.openxmlformats.org/markup-compatibility/2006">
                <mc:Choice xmlns:v="urn:schemas-microsoft-com:vml" Requires="v">
                  <p:oleObj spid="_x0000_s7347" name="Equation" r:id="rId7" imgW="355600" imgH="152400" progId="Equation.DSMT4">
                    <p:embed/>
                  </p:oleObj>
                </mc:Choice>
                <mc:Fallback>
                  <p:oleObj name="Equation" r:id="rId7" imgW="355600" imgH="152400" progId="Equation.DSMT4">
                    <p:embed/>
                    <p:pic>
                      <p:nvPicPr>
                        <p:cNvPr id="9" name="Object 6"/>
                        <p:cNvPicPr>
                          <a:picLocks noChangeAspect="1" noChangeArrowheads="1"/>
                        </p:cNvPicPr>
                        <p:nvPr/>
                      </p:nvPicPr>
                      <p:blipFill>
                        <a:blip r:embed="rId8"/>
                        <a:srcRect/>
                        <a:stretch>
                          <a:fillRect/>
                        </a:stretch>
                      </p:blipFill>
                      <p:spPr bwMode="auto">
                        <a:xfrm>
                          <a:off x="6670200" y="2343149"/>
                          <a:ext cx="542925" cy="234950"/>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nvGraphicFramePr>
          <p:xfrm>
            <a:off x="8003700" y="908049"/>
            <a:ext cx="252412" cy="195262"/>
          </p:xfrm>
          <a:graphic>
            <a:graphicData uri="http://schemas.openxmlformats.org/presentationml/2006/ole">
              <mc:AlternateContent xmlns:mc="http://schemas.openxmlformats.org/markup-compatibility/2006">
                <mc:Choice xmlns:v="urn:schemas-microsoft-com:vml" Requires="v">
                  <p:oleObj spid="_x0000_s7348" name="Equation" r:id="rId9" imgW="165100" imgH="127000" progId="Equation.DSMT4">
                    <p:embed/>
                  </p:oleObj>
                </mc:Choice>
                <mc:Fallback>
                  <p:oleObj name="Equation" r:id="rId9" imgW="165100" imgH="127000" progId="Equation.DSMT4">
                    <p:embed/>
                    <p:pic>
                      <p:nvPicPr>
                        <p:cNvPr id="10" name="Object 9"/>
                        <p:cNvPicPr>
                          <a:picLocks noChangeAspect="1" noChangeArrowheads="1"/>
                        </p:cNvPicPr>
                        <p:nvPr/>
                      </p:nvPicPr>
                      <p:blipFill>
                        <a:blip r:embed="rId10"/>
                        <a:srcRect/>
                        <a:stretch>
                          <a:fillRect/>
                        </a:stretch>
                      </p:blipFill>
                      <p:spPr bwMode="auto">
                        <a:xfrm>
                          <a:off x="8003700" y="908049"/>
                          <a:ext cx="252412" cy="195262"/>
                        </a:xfrm>
                        <a:prstGeom prst="rect">
                          <a:avLst/>
                        </a:prstGeom>
                        <a:noFill/>
                        <a:ln>
                          <a:noFill/>
                        </a:ln>
                        <a:effectLst/>
                      </p:spPr>
                    </p:pic>
                  </p:oleObj>
                </mc:Fallback>
              </mc:AlternateContent>
            </a:graphicData>
          </a:graphic>
        </p:graphicFrame>
      </p:grpSp>
      <p:sp>
        <p:nvSpPr>
          <p:cNvPr id="23" name="TextBox 22"/>
          <p:cNvSpPr txBox="1"/>
          <p:nvPr/>
        </p:nvSpPr>
        <p:spPr>
          <a:xfrm>
            <a:off x="228600" y="369735"/>
            <a:ext cx="5308600" cy="400110"/>
          </a:xfrm>
          <a:prstGeom prst="rect">
            <a:avLst/>
          </a:prstGeom>
          <a:noFill/>
        </p:spPr>
        <p:txBody>
          <a:bodyPr wrap="square" rtlCol="0">
            <a:spAutoFit/>
          </a:bodyPr>
          <a:lstStyle/>
          <a:p>
            <a:r>
              <a:rPr lang="en-US" sz="2000" dirty="0">
                <a:solidFill>
                  <a:srgbClr val="FF0000"/>
                </a:solidFill>
                <a:latin typeface="Apple Chancery"/>
                <a:cs typeface="Apple Chancery"/>
              </a:rPr>
              <a:t>In other words,</a:t>
            </a:r>
            <a:r>
              <a:rPr lang="en-US" sz="2000" dirty="0">
                <a:latin typeface="Times New Roman"/>
                <a:cs typeface="Times New Roman"/>
              </a:rPr>
              <a:t> the </a:t>
            </a:r>
            <a:r>
              <a:rPr lang="en-US" sz="2000" i="1" dirty="0">
                <a:solidFill>
                  <a:srgbClr val="0000FF"/>
                </a:solidFill>
                <a:latin typeface="Times New Roman"/>
                <a:cs typeface="Times New Roman"/>
              </a:rPr>
              <a:t>differential equation</a:t>
            </a:r>
          </a:p>
        </p:txBody>
      </p:sp>
      <p:graphicFrame>
        <p:nvGraphicFramePr>
          <p:cNvPr id="24" name="Object 6"/>
          <p:cNvGraphicFramePr>
            <a:graphicFrameLocks noChangeAspect="1"/>
          </p:cNvGraphicFramePr>
          <p:nvPr/>
        </p:nvGraphicFramePr>
        <p:xfrm>
          <a:off x="4884738" y="2462173"/>
          <a:ext cx="1200150" cy="806450"/>
        </p:xfrm>
        <a:graphic>
          <a:graphicData uri="http://schemas.openxmlformats.org/presentationml/2006/ole">
            <mc:AlternateContent xmlns:mc="http://schemas.openxmlformats.org/markup-compatibility/2006">
              <mc:Choice xmlns:v="urn:schemas-microsoft-com:vml" Requires="v">
                <p:oleObj spid="_x0000_s7349" name="Equation" r:id="rId11" imgW="723900" imgH="482600" progId="Equation.DSMT4">
                  <p:embed/>
                </p:oleObj>
              </mc:Choice>
              <mc:Fallback>
                <p:oleObj name="Equation" r:id="rId11" imgW="723900" imgH="482600" progId="Equation.DSMT4">
                  <p:embed/>
                  <p:pic>
                    <p:nvPicPr>
                      <p:cNvPr id="24" name="Object 6"/>
                      <p:cNvPicPr>
                        <a:picLocks noChangeAspect="1" noChangeArrowheads="1"/>
                      </p:cNvPicPr>
                      <p:nvPr/>
                    </p:nvPicPr>
                    <p:blipFill>
                      <a:blip r:embed="rId12"/>
                      <a:srcRect/>
                      <a:stretch>
                        <a:fillRect/>
                      </a:stretch>
                    </p:blipFill>
                    <p:spPr bwMode="auto">
                      <a:xfrm>
                        <a:off x="4884738" y="2462173"/>
                        <a:ext cx="1200150" cy="806450"/>
                      </a:xfrm>
                      <a:prstGeom prst="rect">
                        <a:avLst/>
                      </a:prstGeom>
                      <a:noFill/>
                      <a:ln>
                        <a:noFill/>
                      </a:ln>
                      <a:effectLst/>
                    </p:spPr>
                  </p:pic>
                </p:oleObj>
              </mc:Fallback>
            </mc:AlternateContent>
          </a:graphicData>
        </a:graphic>
      </p:graphicFrame>
      <p:graphicFrame>
        <p:nvGraphicFramePr>
          <p:cNvPr id="25" name="Object 6"/>
          <p:cNvGraphicFramePr>
            <a:graphicFrameLocks noChangeAspect="1"/>
          </p:cNvGraphicFramePr>
          <p:nvPr/>
        </p:nvGraphicFramePr>
        <p:xfrm>
          <a:off x="2085976" y="2088785"/>
          <a:ext cx="1950448" cy="412332"/>
        </p:xfrm>
        <a:graphic>
          <a:graphicData uri="http://schemas.openxmlformats.org/presentationml/2006/ole">
            <mc:AlternateContent xmlns:mc="http://schemas.openxmlformats.org/markup-compatibility/2006">
              <mc:Choice xmlns:v="urn:schemas-microsoft-com:vml" Requires="v">
                <p:oleObj spid="_x0000_s7350" name="Equation" r:id="rId13" imgW="1092200" imgH="228600" progId="Equation.DSMT4">
                  <p:embed/>
                </p:oleObj>
              </mc:Choice>
              <mc:Fallback>
                <p:oleObj name="Equation" r:id="rId13" imgW="1092200" imgH="228600" progId="Equation.DSMT4">
                  <p:embed/>
                  <p:pic>
                    <p:nvPicPr>
                      <p:cNvPr id="25" name="Object 6"/>
                      <p:cNvPicPr>
                        <a:picLocks noChangeAspect="1" noChangeArrowheads="1"/>
                      </p:cNvPicPr>
                      <p:nvPr/>
                    </p:nvPicPr>
                    <p:blipFill>
                      <a:blip r:embed="rId14"/>
                      <a:srcRect/>
                      <a:stretch>
                        <a:fillRect/>
                      </a:stretch>
                    </p:blipFill>
                    <p:spPr bwMode="auto">
                      <a:xfrm>
                        <a:off x="2085976" y="2088785"/>
                        <a:ext cx="1950448" cy="412332"/>
                      </a:xfrm>
                      <a:prstGeom prst="rect">
                        <a:avLst/>
                      </a:prstGeom>
                      <a:noFill/>
                      <a:ln>
                        <a:noFill/>
                      </a:ln>
                      <a:effectLst/>
                    </p:spPr>
                  </p:pic>
                </p:oleObj>
              </mc:Fallback>
            </mc:AlternateContent>
          </a:graphicData>
        </a:graphic>
      </p:graphicFrame>
      <p:sp>
        <p:nvSpPr>
          <p:cNvPr id="26" name="TextBox 25"/>
          <p:cNvSpPr txBox="1"/>
          <p:nvPr/>
        </p:nvSpPr>
        <p:spPr>
          <a:xfrm>
            <a:off x="228600" y="1612715"/>
            <a:ext cx="5308600" cy="400110"/>
          </a:xfrm>
          <a:prstGeom prst="rect">
            <a:avLst/>
          </a:prstGeom>
          <a:noFill/>
        </p:spPr>
        <p:txBody>
          <a:bodyPr wrap="square" rtlCol="0">
            <a:spAutoFit/>
          </a:bodyPr>
          <a:lstStyle/>
          <a:p>
            <a:r>
              <a:rPr lang="en-US" sz="2000" dirty="0">
                <a:latin typeface="Times New Roman"/>
                <a:cs typeface="Times New Roman"/>
              </a:rPr>
              <a:t>is </a:t>
            </a:r>
            <a:r>
              <a:rPr lang="en-US" sz="2000" dirty="0">
                <a:solidFill>
                  <a:srgbClr val="008000"/>
                </a:solidFill>
                <a:latin typeface="Times New Roman"/>
                <a:cs typeface="Times New Roman"/>
              </a:rPr>
              <a:t>satisfied by </a:t>
            </a:r>
            <a:r>
              <a:rPr lang="en-US" sz="2000" dirty="0">
                <a:latin typeface="Times New Roman"/>
                <a:cs typeface="Times New Roman"/>
              </a:rPr>
              <a:t>the </a:t>
            </a:r>
            <a:r>
              <a:rPr lang="en-US" sz="2000" dirty="0">
                <a:solidFill>
                  <a:srgbClr val="0000FF"/>
                </a:solidFill>
                <a:latin typeface="Times New Roman"/>
                <a:cs typeface="Times New Roman"/>
              </a:rPr>
              <a:t>position function</a:t>
            </a:r>
          </a:p>
        </p:txBody>
      </p:sp>
      <p:graphicFrame>
        <p:nvGraphicFramePr>
          <p:cNvPr id="27" name="Object 6"/>
          <p:cNvGraphicFramePr>
            <a:graphicFrameLocks noChangeAspect="1"/>
          </p:cNvGraphicFramePr>
          <p:nvPr/>
        </p:nvGraphicFramePr>
        <p:xfrm>
          <a:off x="2085976" y="868177"/>
          <a:ext cx="1747837" cy="744538"/>
        </p:xfrm>
        <a:graphic>
          <a:graphicData uri="http://schemas.openxmlformats.org/presentationml/2006/ole">
            <mc:AlternateContent xmlns:mc="http://schemas.openxmlformats.org/markup-compatibility/2006">
              <mc:Choice xmlns:v="urn:schemas-microsoft-com:vml" Requires="v">
                <p:oleObj spid="_x0000_s7351" name="Equation" r:id="rId15" imgW="1054100" imgH="444500" progId="Equation.DSMT4">
                  <p:embed/>
                </p:oleObj>
              </mc:Choice>
              <mc:Fallback>
                <p:oleObj name="Equation" r:id="rId15" imgW="1054100" imgH="444500" progId="Equation.DSMT4">
                  <p:embed/>
                  <p:pic>
                    <p:nvPicPr>
                      <p:cNvPr id="27" name="Object 6"/>
                      <p:cNvPicPr>
                        <a:picLocks noChangeAspect="1" noChangeArrowheads="1"/>
                      </p:cNvPicPr>
                      <p:nvPr/>
                    </p:nvPicPr>
                    <p:blipFill>
                      <a:blip r:embed="rId16"/>
                      <a:srcRect/>
                      <a:stretch>
                        <a:fillRect/>
                      </a:stretch>
                    </p:blipFill>
                    <p:spPr bwMode="auto">
                      <a:xfrm>
                        <a:off x="2085976" y="868177"/>
                        <a:ext cx="1747837" cy="744538"/>
                      </a:xfrm>
                      <a:prstGeom prst="rect">
                        <a:avLst/>
                      </a:prstGeom>
                      <a:noFill/>
                      <a:ln>
                        <a:noFill/>
                      </a:ln>
                      <a:effectLst/>
                    </p:spPr>
                  </p:pic>
                </p:oleObj>
              </mc:Fallback>
            </mc:AlternateContent>
          </a:graphicData>
        </a:graphic>
      </p:graphicFrame>
      <p:sp>
        <p:nvSpPr>
          <p:cNvPr id="28" name="TextBox 27"/>
          <p:cNvSpPr txBox="1"/>
          <p:nvPr/>
        </p:nvSpPr>
        <p:spPr>
          <a:xfrm>
            <a:off x="228600" y="2673250"/>
            <a:ext cx="8686800" cy="400110"/>
          </a:xfrm>
          <a:prstGeom prst="rect">
            <a:avLst/>
          </a:prstGeom>
          <a:noFill/>
        </p:spPr>
        <p:txBody>
          <a:bodyPr wrap="square" rtlCol="0">
            <a:spAutoFit/>
          </a:bodyPr>
          <a:lstStyle/>
          <a:p>
            <a:r>
              <a:rPr lang="en-US" sz="2000" dirty="0">
                <a:solidFill>
                  <a:srgbClr val="008000"/>
                </a:solidFill>
                <a:latin typeface="Times New Roman"/>
                <a:cs typeface="Times New Roman"/>
              </a:rPr>
              <a:t>as long as </a:t>
            </a:r>
            <a:r>
              <a:rPr lang="en-US" sz="2000" dirty="0">
                <a:latin typeface="Times New Roman"/>
                <a:cs typeface="Times New Roman"/>
              </a:rPr>
              <a:t>the </a:t>
            </a:r>
            <a:r>
              <a:rPr lang="en-US" sz="2000" i="1" dirty="0">
                <a:latin typeface="Times New Roman"/>
                <a:cs typeface="Times New Roman"/>
              </a:rPr>
              <a:t>angular frequency     </a:t>
            </a:r>
            <a:r>
              <a:rPr lang="en-US" sz="2000" dirty="0">
                <a:latin typeface="Times New Roman"/>
                <a:cs typeface="Times New Roman"/>
              </a:rPr>
              <a:t>satisfies:</a:t>
            </a:r>
          </a:p>
        </p:txBody>
      </p:sp>
      <p:graphicFrame>
        <p:nvGraphicFramePr>
          <p:cNvPr id="29" name="Object 6"/>
          <p:cNvGraphicFramePr>
            <a:graphicFrameLocks noChangeAspect="1"/>
          </p:cNvGraphicFramePr>
          <p:nvPr>
            <p:extLst>
              <p:ext uri="{D42A27DB-BD31-4B8C-83A1-F6EECF244321}">
                <p14:modId xmlns:p14="http://schemas.microsoft.com/office/powerpoint/2010/main" val="3272502547"/>
              </p:ext>
            </p:extLst>
          </p:nvPr>
        </p:nvGraphicFramePr>
        <p:xfrm>
          <a:off x="3640216" y="2803023"/>
          <a:ext cx="252412" cy="233362"/>
        </p:xfrm>
        <a:graphic>
          <a:graphicData uri="http://schemas.openxmlformats.org/presentationml/2006/ole">
            <mc:AlternateContent xmlns:mc="http://schemas.openxmlformats.org/markup-compatibility/2006">
              <mc:Choice xmlns:v="urn:schemas-microsoft-com:vml" Requires="v">
                <p:oleObj spid="_x0000_s7352" name="Equation" r:id="rId17" imgW="152400" imgH="139700" progId="Equation.DSMT4">
                  <p:embed/>
                </p:oleObj>
              </mc:Choice>
              <mc:Fallback>
                <p:oleObj name="Equation" r:id="rId17" imgW="152400" imgH="139700" progId="Equation.DSMT4">
                  <p:embed/>
                  <p:pic>
                    <p:nvPicPr>
                      <p:cNvPr id="29" name="Object 6"/>
                      <p:cNvPicPr>
                        <a:picLocks noChangeAspect="1" noChangeArrowheads="1"/>
                      </p:cNvPicPr>
                      <p:nvPr/>
                    </p:nvPicPr>
                    <p:blipFill>
                      <a:blip r:embed="rId18"/>
                      <a:srcRect/>
                      <a:stretch>
                        <a:fillRect/>
                      </a:stretch>
                    </p:blipFill>
                    <p:spPr bwMode="auto">
                      <a:xfrm>
                        <a:off x="3640216" y="2803023"/>
                        <a:ext cx="252412" cy="233362"/>
                      </a:xfrm>
                      <a:prstGeom prst="rect">
                        <a:avLst/>
                      </a:prstGeom>
                      <a:noFill/>
                      <a:ln>
                        <a:noFill/>
                      </a:ln>
                      <a:effectLst/>
                    </p:spPr>
                  </p:pic>
                </p:oleObj>
              </mc:Fallback>
            </mc:AlternateContent>
          </a:graphicData>
        </a:graphic>
      </p:graphicFrame>
      <p:sp>
        <p:nvSpPr>
          <p:cNvPr id="30" name="TextBox 29"/>
          <p:cNvSpPr txBox="1"/>
          <p:nvPr/>
        </p:nvSpPr>
        <p:spPr>
          <a:xfrm>
            <a:off x="228600" y="3433693"/>
            <a:ext cx="8686800" cy="1446550"/>
          </a:xfrm>
          <a:prstGeom prst="rect">
            <a:avLst/>
          </a:prstGeom>
          <a:noFill/>
        </p:spPr>
        <p:txBody>
          <a:bodyPr wrap="square" rtlCol="0">
            <a:spAutoFit/>
          </a:bodyPr>
          <a:lstStyle/>
          <a:p>
            <a:r>
              <a:rPr lang="en-US" sz="2800" dirty="0">
                <a:solidFill>
                  <a:srgbClr val="FF0000"/>
                </a:solidFill>
                <a:latin typeface="Apple Chancery"/>
                <a:cs typeface="Apple Chancery"/>
              </a:rPr>
              <a:t>Big Note:  </a:t>
            </a:r>
            <a:r>
              <a:rPr lang="en-US" sz="2000" dirty="0">
                <a:latin typeface="Times New Roman"/>
                <a:cs typeface="Times New Roman"/>
              </a:rPr>
              <a:t>Notice that in concluding that                   , we are saying that the </a:t>
            </a:r>
            <a:r>
              <a:rPr lang="en-US" sz="2000" i="1" dirty="0">
                <a:solidFill>
                  <a:srgbClr val="FF0000"/>
                </a:solidFill>
                <a:latin typeface="Times New Roman"/>
                <a:cs typeface="Times New Roman"/>
              </a:rPr>
              <a:t>square root </a:t>
            </a:r>
            <a:r>
              <a:rPr lang="en-US" sz="2000" i="1" dirty="0">
                <a:latin typeface="Times New Roman"/>
                <a:cs typeface="Times New Roman"/>
              </a:rPr>
              <a:t>of the </a:t>
            </a:r>
            <a:r>
              <a:rPr lang="en-US" sz="2000" i="1" dirty="0">
                <a:solidFill>
                  <a:srgbClr val="FF0000"/>
                </a:solidFill>
                <a:latin typeface="Times New Roman"/>
                <a:cs typeface="Times New Roman"/>
              </a:rPr>
              <a:t>constant</a:t>
            </a:r>
            <a:r>
              <a:rPr lang="en-US" sz="2000" i="1" dirty="0">
                <a:latin typeface="Times New Roman"/>
                <a:cs typeface="Times New Roman"/>
              </a:rPr>
              <a:t> </a:t>
            </a:r>
            <a:r>
              <a:rPr lang="en-US" sz="2000" dirty="0">
                <a:latin typeface="Times New Roman"/>
                <a:cs typeface="Times New Roman"/>
              </a:rPr>
              <a:t>that sits in front of the </a:t>
            </a:r>
            <a:r>
              <a:rPr lang="en-US" sz="2000" i="1" dirty="0">
                <a:solidFill>
                  <a:srgbClr val="FF0000"/>
                </a:solidFill>
                <a:latin typeface="Times New Roman"/>
                <a:cs typeface="Times New Roman"/>
              </a:rPr>
              <a:t>position </a:t>
            </a:r>
            <a:r>
              <a:rPr lang="en-US" sz="2000" dirty="0">
                <a:solidFill>
                  <a:srgbClr val="FF0000"/>
                </a:solidFill>
                <a:latin typeface="Times New Roman"/>
                <a:cs typeface="Times New Roman"/>
              </a:rPr>
              <a:t>term </a:t>
            </a:r>
            <a:r>
              <a:rPr lang="en-US" sz="2000" dirty="0">
                <a:latin typeface="Times New Roman"/>
                <a:cs typeface="Times New Roman"/>
              </a:rPr>
              <a:t>in the </a:t>
            </a:r>
            <a:r>
              <a:rPr lang="en-US" sz="2000" i="1" dirty="0">
                <a:latin typeface="Times New Roman"/>
                <a:cs typeface="Times New Roman"/>
              </a:rPr>
              <a:t>Newton’s Second Law </a:t>
            </a:r>
            <a:r>
              <a:rPr lang="en-US" sz="2000" dirty="0">
                <a:latin typeface="Times New Roman"/>
                <a:cs typeface="Times New Roman"/>
              </a:rPr>
              <a:t>equation is equal to the oscillations </a:t>
            </a:r>
            <a:r>
              <a:rPr lang="en-US" sz="2000" dirty="0">
                <a:solidFill>
                  <a:srgbClr val="0000FF"/>
                </a:solidFill>
                <a:latin typeface="Times New Roman"/>
                <a:cs typeface="Times New Roman"/>
              </a:rPr>
              <a:t>angular frequency</a:t>
            </a:r>
            <a:r>
              <a:rPr lang="en-US" sz="2000" dirty="0">
                <a:latin typeface="Times New Roman"/>
                <a:cs typeface="Times New Roman"/>
              </a:rPr>
              <a:t>!  Put a little differently, if you can </a:t>
            </a:r>
            <a:r>
              <a:rPr lang="en-US" sz="2000" dirty="0">
                <a:solidFill>
                  <a:srgbClr val="008000"/>
                </a:solidFill>
                <a:latin typeface="Times New Roman"/>
                <a:cs typeface="Times New Roman"/>
              </a:rPr>
              <a:t>get </a:t>
            </a:r>
            <a:r>
              <a:rPr lang="en-US" sz="2000" i="1" dirty="0">
                <a:solidFill>
                  <a:srgbClr val="008000"/>
                </a:solidFill>
                <a:latin typeface="Times New Roman"/>
                <a:cs typeface="Times New Roman"/>
              </a:rPr>
              <a:t>any </a:t>
            </a:r>
            <a:r>
              <a:rPr lang="en-US" sz="2000" dirty="0">
                <a:solidFill>
                  <a:srgbClr val="008000"/>
                </a:solidFill>
                <a:latin typeface="Times New Roman"/>
                <a:cs typeface="Times New Roman"/>
              </a:rPr>
              <a:t>N.S.L. evaluation into the form</a:t>
            </a:r>
            <a:r>
              <a:rPr lang="en-US" sz="2000" dirty="0">
                <a:latin typeface="Times New Roman"/>
                <a:cs typeface="Times New Roman"/>
              </a:rPr>
              <a:t>:</a:t>
            </a:r>
          </a:p>
        </p:txBody>
      </p:sp>
      <p:graphicFrame>
        <p:nvGraphicFramePr>
          <p:cNvPr id="31" name="Object 6"/>
          <p:cNvGraphicFramePr>
            <a:graphicFrameLocks noChangeAspect="1"/>
          </p:cNvGraphicFramePr>
          <p:nvPr/>
        </p:nvGraphicFramePr>
        <p:xfrm>
          <a:off x="2573995" y="4942650"/>
          <a:ext cx="3916362" cy="384175"/>
        </p:xfrm>
        <a:graphic>
          <a:graphicData uri="http://schemas.openxmlformats.org/presentationml/2006/ole">
            <mc:AlternateContent xmlns:mc="http://schemas.openxmlformats.org/markup-compatibility/2006">
              <mc:Choice xmlns:v="urn:schemas-microsoft-com:vml" Requires="v">
                <p:oleObj spid="_x0000_s7353" name="Equation" r:id="rId19" imgW="2362200" imgH="228600" progId="Equation.DSMT4">
                  <p:embed/>
                </p:oleObj>
              </mc:Choice>
              <mc:Fallback>
                <p:oleObj name="Equation" r:id="rId19" imgW="2362200" imgH="228600" progId="Equation.DSMT4">
                  <p:embed/>
                  <p:pic>
                    <p:nvPicPr>
                      <p:cNvPr id="31" name="Object 6"/>
                      <p:cNvPicPr>
                        <a:picLocks noChangeAspect="1" noChangeArrowheads="1"/>
                      </p:cNvPicPr>
                      <p:nvPr/>
                    </p:nvPicPr>
                    <p:blipFill>
                      <a:blip r:embed="rId20"/>
                      <a:srcRect/>
                      <a:stretch>
                        <a:fillRect/>
                      </a:stretch>
                    </p:blipFill>
                    <p:spPr bwMode="auto">
                      <a:xfrm>
                        <a:off x="2573995" y="4942650"/>
                        <a:ext cx="3916362" cy="384175"/>
                      </a:xfrm>
                      <a:prstGeom prst="rect">
                        <a:avLst/>
                      </a:prstGeom>
                      <a:noFill/>
                      <a:ln>
                        <a:noFill/>
                      </a:ln>
                      <a:effectLst/>
                    </p:spPr>
                  </p:pic>
                </p:oleObj>
              </mc:Fallback>
            </mc:AlternateContent>
          </a:graphicData>
        </a:graphic>
      </p:graphicFrame>
      <p:sp>
        <p:nvSpPr>
          <p:cNvPr id="32" name="TextBox 31"/>
          <p:cNvSpPr txBox="1"/>
          <p:nvPr/>
        </p:nvSpPr>
        <p:spPr>
          <a:xfrm>
            <a:off x="228600" y="5415725"/>
            <a:ext cx="8686800" cy="707886"/>
          </a:xfrm>
          <a:prstGeom prst="rect">
            <a:avLst/>
          </a:prstGeom>
          <a:noFill/>
        </p:spPr>
        <p:txBody>
          <a:bodyPr wrap="square" rtlCol="0">
            <a:spAutoFit/>
          </a:bodyPr>
          <a:lstStyle/>
          <a:p>
            <a:r>
              <a:rPr lang="en-US" sz="2000" dirty="0">
                <a:solidFill>
                  <a:srgbClr val="FF0000"/>
                </a:solidFill>
                <a:latin typeface="Apple Chancery"/>
                <a:cs typeface="Apple Chancery"/>
              </a:rPr>
              <a:t>you will know </a:t>
            </a:r>
            <a:r>
              <a:rPr lang="en-US" sz="2000" dirty="0">
                <a:latin typeface="Times New Roman"/>
                <a:cs typeface="Times New Roman"/>
              </a:rPr>
              <a:t>the oscillation is </a:t>
            </a:r>
            <a:r>
              <a:rPr lang="en-US" sz="2000" i="1" dirty="0">
                <a:solidFill>
                  <a:srgbClr val="0000FF"/>
                </a:solidFill>
                <a:latin typeface="Times New Roman"/>
                <a:cs typeface="Times New Roman"/>
              </a:rPr>
              <a:t>simple harmonic </a:t>
            </a:r>
            <a:r>
              <a:rPr lang="en-US" sz="2000" dirty="0">
                <a:latin typeface="Times New Roman"/>
                <a:cs typeface="Times New Roman"/>
              </a:rPr>
              <a:t>in nature AND you will know that the </a:t>
            </a:r>
            <a:r>
              <a:rPr lang="en-US" sz="2000" i="1" dirty="0">
                <a:solidFill>
                  <a:srgbClr val="FF0000"/>
                </a:solidFill>
                <a:latin typeface="Times New Roman"/>
                <a:cs typeface="Times New Roman"/>
              </a:rPr>
              <a:t>angular frequency </a:t>
            </a:r>
            <a:r>
              <a:rPr lang="en-US" sz="2000" dirty="0">
                <a:latin typeface="Times New Roman"/>
                <a:cs typeface="Times New Roman"/>
              </a:rPr>
              <a:t>of the system will be                           .  </a:t>
            </a:r>
          </a:p>
        </p:txBody>
      </p:sp>
      <p:graphicFrame>
        <p:nvGraphicFramePr>
          <p:cNvPr id="33" name="Object 6"/>
          <p:cNvGraphicFramePr>
            <a:graphicFrameLocks noChangeAspect="1"/>
          </p:cNvGraphicFramePr>
          <p:nvPr/>
        </p:nvGraphicFramePr>
        <p:xfrm>
          <a:off x="4774406" y="5682286"/>
          <a:ext cx="1706563" cy="466725"/>
        </p:xfrm>
        <a:graphic>
          <a:graphicData uri="http://schemas.openxmlformats.org/presentationml/2006/ole">
            <mc:AlternateContent xmlns:mc="http://schemas.openxmlformats.org/markup-compatibility/2006">
              <mc:Choice xmlns:v="urn:schemas-microsoft-com:vml" Requires="v">
                <p:oleObj spid="_x0000_s7354" name="Equation" r:id="rId21" imgW="1028700" imgH="279400" progId="Equation.DSMT4">
                  <p:embed/>
                </p:oleObj>
              </mc:Choice>
              <mc:Fallback>
                <p:oleObj name="Equation" r:id="rId21" imgW="1028700" imgH="279400" progId="Equation.DSMT4">
                  <p:embed/>
                  <p:pic>
                    <p:nvPicPr>
                      <p:cNvPr id="33" name="Object 6"/>
                      <p:cNvPicPr>
                        <a:picLocks noChangeAspect="1" noChangeArrowheads="1"/>
                      </p:cNvPicPr>
                      <p:nvPr/>
                    </p:nvPicPr>
                    <p:blipFill>
                      <a:blip r:embed="rId22"/>
                      <a:srcRect/>
                      <a:stretch>
                        <a:fillRect/>
                      </a:stretch>
                    </p:blipFill>
                    <p:spPr bwMode="auto">
                      <a:xfrm>
                        <a:off x="4774406" y="5682286"/>
                        <a:ext cx="1706563" cy="466725"/>
                      </a:xfrm>
                      <a:prstGeom prst="rect">
                        <a:avLst/>
                      </a:prstGeom>
                      <a:noFill/>
                      <a:ln>
                        <a:noFill/>
                      </a:ln>
                      <a:effectLst/>
                    </p:spPr>
                  </p:pic>
                </p:oleObj>
              </mc:Fallback>
            </mc:AlternateContent>
          </a:graphicData>
        </a:graphic>
      </p:graphicFrame>
      <p:graphicFrame>
        <p:nvGraphicFramePr>
          <p:cNvPr id="34" name="Object 6"/>
          <p:cNvGraphicFramePr>
            <a:graphicFrameLocks noChangeAspect="1"/>
          </p:cNvGraphicFramePr>
          <p:nvPr/>
        </p:nvGraphicFramePr>
        <p:xfrm>
          <a:off x="5011738" y="3306723"/>
          <a:ext cx="1200150" cy="806450"/>
        </p:xfrm>
        <a:graphic>
          <a:graphicData uri="http://schemas.openxmlformats.org/presentationml/2006/ole">
            <mc:AlternateContent xmlns:mc="http://schemas.openxmlformats.org/markup-compatibility/2006">
              <mc:Choice xmlns:v="urn:schemas-microsoft-com:vml" Requires="v">
                <p:oleObj spid="_x0000_s7355" name="Equation" r:id="rId23" imgW="723900" imgH="482600" progId="Equation.DSMT4">
                  <p:embed/>
                </p:oleObj>
              </mc:Choice>
              <mc:Fallback>
                <p:oleObj name="Equation" r:id="rId23" imgW="723900" imgH="482600" progId="Equation.DSMT4">
                  <p:embed/>
                  <p:pic>
                    <p:nvPicPr>
                      <p:cNvPr id="34" name="Object 6"/>
                      <p:cNvPicPr>
                        <a:picLocks noChangeAspect="1" noChangeArrowheads="1"/>
                      </p:cNvPicPr>
                      <p:nvPr/>
                    </p:nvPicPr>
                    <p:blipFill>
                      <a:blip r:embed="rId24"/>
                      <a:srcRect/>
                      <a:stretch>
                        <a:fillRect/>
                      </a:stretch>
                    </p:blipFill>
                    <p:spPr bwMode="auto">
                      <a:xfrm>
                        <a:off x="5011738" y="3306723"/>
                        <a:ext cx="1200150" cy="8064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878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dissolve">
                                      <p:cBhvr>
                                        <p:cTn id="18" dur="500"/>
                                        <p:tgtEl>
                                          <p:spTgt spid="3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dissolv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dissolve">
                                      <p:cBhvr>
                                        <p:cTn id="31" dur="500"/>
                                        <p:tgtEl>
                                          <p:spTgt spid="3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28600" y="1001711"/>
            <a:ext cx="8503762" cy="29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6091554" y="437353"/>
            <a:ext cx="3236120" cy="1651432"/>
            <a:chOff x="5132703" y="437353"/>
            <a:chExt cx="4194971" cy="2140746"/>
          </a:xfrm>
        </p:grpSpPr>
        <p:grpSp>
          <p:nvGrpSpPr>
            <p:cNvPr id="5" name="Group 4"/>
            <p:cNvGrpSpPr/>
            <p:nvPr/>
          </p:nvGrpSpPr>
          <p:grpSpPr>
            <a:xfrm>
              <a:off x="5132703" y="437353"/>
              <a:ext cx="4194971" cy="1917701"/>
              <a:chOff x="5895975" y="3238500"/>
              <a:chExt cx="2667000" cy="1219200"/>
            </a:xfrm>
          </p:grpSpPr>
          <p:sp>
            <p:nvSpPr>
              <p:cNvPr id="10" name="Line 5"/>
              <p:cNvSpPr>
                <a:spLocks noChangeShapeType="1"/>
              </p:cNvSpPr>
              <p:nvPr/>
            </p:nvSpPr>
            <p:spPr bwMode="auto">
              <a:xfrm>
                <a:off x="5895975" y="3314700"/>
                <a:ext cx="0" cy="762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Line 6"/>
              <p:cNvSpPr>
                <a:spLocks noChangeShapeType="1"/>
              </p:cNvSpPr>
              <p:nvPr/>
            </p:nvSpPr>
            <p:spPr bwMode="auto">
              <a:xfrm>
                <a:off x="5895975" y="4076700"/>
                <a:ext cx="26670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Rectangle 7"/>
              <p:cNvSpPr>
                <a:spLocks noChangeArrowheads="1"/>
              </p:cNvSpPr>
              <p:nvPr/>
            </p:nvSpPr>
            <p:spPr bwMode="auto">
              <a:xfrm>
                <a:off x="7343775" y="3695700"/>
                <a:ext cx="457200" cy="381000"/>
              </a:xfrm>
              <a:prstGeom prst="rect">
                <a:avLst/>
              </a:prstGeom>
              <a:solidFill>
                <a:srgbClr val="FF0F09"/>
              </a:solidFill>
              <a:ln w="12700">
                <a:solidFill>
                  <a:schemeClr val="tx1"/>
                </a:solidFill>
                <a:miter lim="800000"/>
                <a:headEnd/>
                <a:tailEnd/>
              </a:ln>
            </p:spPr>
            <p:txBody>
              <a:bodyPr wrap="none" anchor="ctr"/>
              <a:lstStyle/>
              <a:p>
                <a:pPr algn="ctr"/>
                <a:endParaRPr lang="en-US">
                  <a:solidFill>
                    <a:srgbClr val="FF0F09"/>
                  </a:solidFill>
                </a:endParaRPr>
              </a:p>
            </p:txBody>
          </p:sp>
          <p:sp>
            <p:nvSpPr>
              <p:cNvPr id="13" name="Line 9"/>
              <p:cNvSpPr>
                <a:spLocks noChangeShapeType="1"/>
              </p:cNvSpPr>
              <p:nvPr/>
            </p:nvSpPr>
            <p:spPr bwMode="auto">
              <a:xfrm>
                <a:off x="5895975" y="3848100"/>
                <a:ext cx="228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 name="Line 10"/>
              <p:cNvSpPr>
                <a:spLocks noChangeShapeType="1"/>
              </p:cNvSpPr>
              <p:nvPr/>
            </p:nvSpPr>
            <p:spPr bwMode="auto">
              <a:xfrm flipV="1">
                <a:off x="6124575" y="3695700"/>
                <a:ext cx="152400" cy="1524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 name="Line 11"/>
              <p:cNvSpPr>
                <a:spLocks noChangeShapeType="1"/>
              </p:cNvSpPr>
              <p:nvPr/>
            </p:nvSpPr>
            <p:spPr bwMode="auto">
              <a:xfrm>
                <a:off x="6276975" y="3695700"/>
                <a:ext cx="228600" cy="304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 name="Line 12"/>
              <p:cNvSpPr>
                <a:spLocks noChangeShapeType="1"/>
              </p:cNvSpPr>
              <p:nvPr/>
            </p:nvSpPr>
            <p:spPr bwMode="auto">
              <a:xfrm flipH="1">
                <a:off x="6505575" y="3695700"/>
                <a:ext cx="228600" cy="304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 name="Line 13"/>
              <p:cNvSpPr>
                <a:spLocks noChangeShapeType="1"/>
              </p:cNvSpPr>
              <p:nvPr/>
            </p:nvSpPr>
            <p:spPr bwMode="auto">
              <a:xfrm>
                <a:off x="6734175" y="3695700"/>
                <a:ext cx="228600" cy="304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Line 14"/>
              <p:cNvSpPr>
                <a:spLocks noChangeShapeType="1"/>
              </p:cNvSpPr>
              <p:nvPr/>
            </p:nvSpPr>
            <p:spPr bwMode="auto">
              <a:xfrm flipV="1">
                <a:off x="6962775" y="3848100"/>
                <a:ext cx="152400" cy="1524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Line 15"/>
              <p:cNvSpPr>
                <a:spLocks noChangeShapeType="1"/>
              </p:cNvSpPr>
              <p:nvPr/>
            </p:nvSpPr>
            <p:spPr bwMode="auto">
              <a:xfrm>
                <a:off x="7115175" y="3848100"/>
                <a:ext cx="228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 name="Line 16"/>
              <p:cNvSpPr>
                <a:spLocks noChangeShapeType="1"/>
              </p:cNvSpPr>
              <p:nvPr/>
            </p:nvSpPr>
            <p:spPr bwMode="auto">
              <a:xfrm>
                <a:off x="7038975" y="3238500"/>
                <a:ext cx="0" cy="12192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 name="Line 17"/>
              <p:cNvSpPr>
                <a:spLocks noChangeShapeType="1"/>
              </p:cNvSpPr>
              <p:nvPr/>
            </p:nvSpPr>
            <p:spPr bwMode="auto">
              <a:xfrm>
                <a:off x="7038975" y="3467100"/>
                <a:ext cx="5334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6" name="Object 6"/>
            <p:cNvGraphicFramePr>
              <a:graphicFrameLocks noChangeAspect="1"/>
            </p:cNvGraphicFramePr>
            <p:nvPr/>
          </p:nvGraphicFramePr>
          <p:xfrm>
            <a:off x="5944712" y="868361"/>
            <a:ext cx="193675" cy="254000"/>
          </p:xfrm>
          <a:graphic>
            <a:graphicData uri="http://schemas.openxmlformats.org/presentationml/2006/ole">
              <mc:AlternateContent xmlns:mc="http://schemas.openxmlformats.org/markup-compatibility/2006">
                <mc:Choice xmlns:v="urn:schemas-microsoft-com:vml" Requires="v">
                  <p:oleObj spid="_x0000_s8385" name="Equation" r:id="rId3" imgW="127000" imgH="165100" progId="Equation.DSMT4">
                    <p:embed/>
                  </p:oleObj>
                </mc:Choice>
                <mc:Fallback>
                  <p:oleObj name="Equation" r:id="rId3" imgW="127000" imgH="165100" progId="Equation.DSMT4">
                    <p:embed/>
                    <p:pic>
                      <p:nvPicPr>
                        <p:cNvPr id="6" name="Object 6"/>
                        <p:cNvPicPr>
                          <a:picLocks noChangeAspect="1" noChangeArrowheads="1"/>
                        </p:cNvPicPr>
                        <p:nvPr/>
                      </p:nvPicPr>
                      <p:blipFill>
                        <a:blip r:embed="rId4"/>
                        <a:srcRect/>
                        <a:stretch>
                          <a:fillRect/>
                        </a:stretch>
                      </p:blipFill>
                      <p:spPr bwMode="auto">
                        <a:xfrm>
                          <a:off x="5944712" y="868361"/>
                          <a:ext cx="193675" cy="254000"/>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nvGraphicFramePr>
          <p:xfrm>
            <a:off x="7313137" y="534986"/>
            <a:ext cx="193675" cy="195263"/>
          </p:xfrm>
          <a:graphic>
            <a:graphicData uri="http://schemas.openxmlformats.org/presentationml/2006/ole">
              <mc:AlternateContent xmlns:mc="http://schemas.openxmlformats.org/markup-compatibility/2006">
                <mc:Choice xmlns:v="urn:schemas-microsoft-com:vml" Requires="v">
                  <p:oleObj spid="_x0000_s8386" name="Equation" r:id="rId5" imgW="127000" imgH="127000" progId="Equation.DSMT4">
                    <p:embed/>
                  </p:oleObj>
                </mc:Choice>
                <mc:Fallback>
                  <p:oleObj name="Equation" r:id="rId5" imgW="127000" imgH="127000" progId="Equation.DSMT4">
                    <p:embed/>
                    <p:pic>
                      <p:nvPicPr>
                        <p:cNvPr id="7" name="Object 6"/>
                        <p:cNvPicPr>
                          <a:picLocks noChangeAspect="1" noChangeArrowheads="1"/>
                        </p:cNvPicPr>
                        <p:nvPr/>
                      </p:nvPicPr>
                      <p:blipFill>
                        <a:blip r:embed="rId6"/>
                        <a:srcRect/>
                        <a:stretch>
                          <a:fillRect/>
                        </a:stretch>
                      </p:blipFill>
                      <p:spPr bwMode="auto">
                        <a:xfrm>
                          <a:off x="7313137" y="534986"/>
                          <a:ext cx="193675" cy="195263"/>
                        </a:xfrm>
                        <a:prstGeom prst="rect">
                          <a:avLst/>
                        </a:prstGeom>
                        <a:noFill/>
                        <a:ln>
                          <a:noFill/>
                        </a:ln>
                        <a:effectLst/>
                      </p:spPr>
                    </p:pic>
                  </p:oleObj>
                </mc:Fallback>
              </mc:AlternateContent>
            </a:graphicData>
          </a:graphic>
        </p:graphicFrame>
        <p:graphicFrame>
          <p:nvGraphicFramePr>
            <p:cNvPr id="8" name="Object 6"/>
            <p:cNvGraphicFramePr>
              <a:graphicFrameLocks noChangeAspect="1"/>
            </p:cNvGraphicFramePr>
            <p:nvPr/>
          </p:nvGraphicFramePr>
          <p:xfrm>
            <a:off x="6670200" y="2343149"/>
            <a:ext cx="542925" cy="234950"/>
          </p:xfrm>
          <a:graphic>
            <a:graphicData uri="http://schemas.openxmlformats.org/presentationml/2006/ole">
              <mc:AlternateContent xmlns:mc="http://schemas.openxmlformats.org/markup-compatibility/2006">
                <mc:Choice xmlns:v="urn:schemas-microsoft-com:vml" Requires="v">
                  <p:oleObj spid="_x0000_s8387" name="Equation" r:id="rId7" imgW="355600" imgH="152400" progId="Equation.DSMT4">
                    <p:embed/>
                  </p:oleObj>
                </mc:Choice>
                <mc:Fallback>
                  <p:oleObj name="Equation" r:id="rId7" imgW="355600" imgH="152400" progId="Equation.DSMT4">
                    <p:embed/>
                    <p:pic>
                      <p:nvPicPr>
                        <p:cNvPr id="8" name="Object 6"/>
                        <p:cNvPicPr>
                          <a:picLocks noChangeAspect="1" noChangeArrowheads="1"/>
                        </p:cNvPicPr>
                        <p:nvPr/>
                      </p:nvPicPr>
                      <p:blipFill>
                        <a:blip r:embed="rId8"/>
                        <a:srcRect/>
                        <a:stretch>
                          <a:fillRect/>
                        </a:stretch>
                      </p:blipFill>
                      <p:spPr bwMode="auto">
                        <a:xfrm>
                          <a:off x="6670200" y="2343149"/>
                          <a:ext cx="542925" cy="234950"/>
                        </a:xfrm>
                        <a:prstGeom prst="rect">
                          <a:avLst/>
                        </a:prstGeom>
                        <a:noFill/>
                        <a:ln>
                          <a:noFill/>
                        </a:ln>
                        <a:effectLst/>
                      </p:spPr>
                    </p:pic>
                  </p:oleObj>
                </mc:Fallback>
              </mc:AlternateContent>
            </a:graphicData>
          </a:graphic>
        </p:graphicFrame>
        <p:graphicFrame>
          <p:nvGraphicFramePr>
            <p:cNvPr id="9" name="Object 8"/>
            <p:cNvGraphicFramePr>
              <a:graphicFrameLocks noChangeAspect="1"/>
            </p:cNvGraphicFramePr>
            <p:nvPr/>
          </p:nvGraphicFramePr>
          <p:xfrm>
            <a:off x="8003700" y="908049"/>
            <a:ext cx="252412" cy="195262"/>
          </p:xfrm>
          <a:graphic>
            <a:graphicData uri="http://schemas.openxmlformats.org/presentationml/2006/ole">
              <mc:AlternateContent xmlns:mc="http://schemas.openxmlformats.org/markup-compatibility/2006">
                <mc:Choice xmlns:v="urn:schemas-microsoft-com:vml" Requires="v">
                  <p:oleObj spid="_x0000_s8388" name="Equation" r:id="rId9" imgW="165100" imgH="127000" progId="Equation.DSMT4">
                    <p:embed/>
                  </p:oleObj>
                </mc:Choice>
                <mc:Fallback>
                  <p:oleObj name="Equation" r:id="rId9" imgW="165100" imgH="127000" progId="Equation.DSMT4">
                    <p:embed/>
                    <p:pic>
                      <p:nvPicPr>
                        <p:cNvPr id="9" name="Object 8"/>
                        <p:cNvPicPr>
                          <a:picLocks noChangeAspect="1" noChangeArrowheads="1"/>
                        </p:cNvPicPr>
                        <p:nvPr/>
                      </p:nvPicPr>
                      <p:blipFill>
                        <a:blip r:embed="rId10"/>
                        <a:srcRect/>
                        <a:stretch>
                          <a:fillRect/>
                        </a:stretch>
                      </p:blipFill>
                      <p:spPr bwMode="auto">
                        <a:xfrm>
                          <a:off x="8003700" y="908049"/>
                          <a:ext cx="252412" cy="195262"/>
                        </a:xfrm>
                        <a:prstGeom prst="rect">
                          <a:avLst/>
                        </a:prstGeom>
                        <a:noFill/>
                        <a:ln>
                          <a:noFill/>
                        </a:ln>
                        <a:effectLst/>
                      </p:spPr>
                    </p:pic>
                  </p:oleObj>
                </mc:Fallback>
              </mc:AlternateContent>
            </a:graphicData>
          </a:graphic>
        </p:graphicFrame>
      </p:grpSp>
      <p:sp>
        <p:nvSpPr>
          <p:cNvPr id="22" name="TextBox 21"/>
          <p:cNvSpPr txBox="1"/>
          <p:nvPr/>
        </p:nvSpPr>
        <p:spPr>
          <a:xfrm>
            <a:off x="228600" y="369735"/>
            <a:ext cx="5308600" cy="2862322"/>
          </a:xfrm>
          <a:prstGeom prst="rect">
            <a:avLst/>
          </a:prstGeom>
          <a:noFill/>
        </p:spPr>
        <p:txBody>
          <a:bodyPr wrap="square" rtlCol="0">
            <a:spAutoFit/>
          </a:bodyPr>
          <a:lstStyle/>
          <a:p>
            <a:r>
              <a:rPr lang="en-US" sz="2000" dirty="0">
                <a:solidFill>
                  <a:srgbClr val="FF0000"/>
                </a:solidFill>
                <a:latin typeface="Apple Chancery"/>
                <a:cs typeface="Apple Chancery"/>
              </a:rPr>
              <a:t>Minor point:  </a:t>
            </a:r>
            <a:r>
              <a:rPr lang="en-US" sz="2000" dirty="0">
                <a:latin typeface="Times New Roman"/>
                <a:cs typeface="Times New Roman"/>
              </a:rPr>
              <a:t>So what is the angular frequency     really doing for us?  It is simply another way to identify how quickly the system is oscillating back and forth.  But instead of telling us the frequency    in </a:t>
            </a:r>
            <a:r>
              <a:rPr lang="en-US" sz="2000" i="1" dirty="0">
                <a:solidFill>
                  <a:srgbClr val="FF0000"/>
                </a:solidFill>
                <a:latin typeface="Times New Roman"/>
                <a:cs typeface="Times New Roman"/>
              </a:rPr>
              <a:t>cycles per second</a:t>
            </a:r>
            <a:r>
              <a:rPr lang="en-US" sz="2000" dirty="0">
                <a:latin typeface="Times New Roman"/>
                <a:cs typeface="Times New Roman"/>
              </a:rPr>
              <a:t>, it is telling us how many </a:t>
            </a:r>
            <a:r>
              <a:rPr lang="en-US" sz="2000" i="1" dirty="0">
                <a:solidFill>
                  <a:srgbClr val="FF0000"/>
                </a:solidFill>
                <a:latin typeface="Times New Roman"/>
                <a:cs typeface="Times New Roman"/>
              </a:rPr>
              <a:t>radians</a:t>
            </a:r>
            <a:r>
              <a:rPr lang="en-US" sz="2000" i="1" dirty="0">
                <a:latin typeface="Times New Roman"/>
                <a:cs typeface="Times New Roman"/>
              </a:rPr>
              <a:t> </a:t>
            </a:r>
            <a:r>
              <a:rPr lang="en-US" sz="2000" dirty="0">
                <a:latin typeface="Times New Roman"/>
                <a:cs typeface="Times New Roman"/>
              </a:rPr>
              <a:t>being swept through per cycle.  Noting that there are      </a:t>
            </a:r>
            <a:r>
              <a:rPr lang="en-US" sz="2000" i="1" dirty="0">
                <a:solidFill>
                  <a:srgbClr val="FF0000"/>
                </a:solidFill>
                <a:latin typeface="Times New Roman"/>
                <a:cs typeface="Times New Roman"/>
              </a:rPr>
              <a:t>radians per cycle</a:t>
            </a:r>
            <a:r>
              <a:rPr lang="en-US" sz="2000" dirty="0">
                <a:latin typeface="Times New Roman"/>
                <a:cs typeface="Times New Roman"/>
              </a:rPr>
              <a:t>, the relationship between </a:t>
            </a:r>
            <a:r>
              <a:rPr lang="en-US" sz="2000" i="1" dirty="0">
                <a:solidFill>
                  <a:srgbClr val="FF0000"/>
                </a:solidFill>
                <a:latin typeface="Times New Roman"/>
                <a:cs typeface="Times New Roman"/>
              </a:rPr>
              <a:t>frequency</a:t>
            </a:r>
            <a:r>
              <a:rPr lang="en-US" sz="2000" dirty="0">
                <a:solidFill>
                  <a:srgbClr val="FF0000"/>
                </a:solidFill>
                <a:latin typeface="Times New Roman"/>
                <a:cs typeface="Times New Roman"/>
              </a:rPr>
              <a:t> </a:t>
            </a:r>
            <a:r>
              <a:rPr lang="en-US" sz="2000" dirty="0">
                <a:latin typeface="Times New Roman"/>
                <a:cs typeface="Times New Roman"/>
              </a:rPr>
              <a:t>and </a:t>
            </a:r>
            <a:r>
              <a:rPr lang="en-US" sz="2000" i="1" dirty="0">
                <a:solidFill>
                  <a:srgbClr val="FF0000"/>
                </a:solidFill>
                <a:latin typeface="Times New Roman"/>
                <a:cs typeface="Times New Roman"/>
              </a:rPr>
              <a:t>angular frequency </a:t>
            </a:r>
            <a:r>
              <a:rPr lang="en-US" sz="2000" dirty="0">
                <a:latin typeface="Times New Roman"/>
                <a:cs typeface="Times New Roman"/>
              </a:rPr>
              <a:t>is:</a:t>
            </a:r>
            <a:endParaRPr lang="en-US" sz="2000" i="1" dirty="0">
              <a:solidFill>
                <a:srgbClr val="0000FF"/>
              </a:solidFill>
              <a:latin typeface="Times New Roman"/>
              <a:cs typeface="Times New Roman"/>
            </a:endParaRPr>
          </a:p>
        </p:txBody>
      </p:sp>
      <p:graphicFrame>
        <p:nvGraphicFramePr>
          <p:cNvPr id="23" name="Object 6"/>
          <p:cNvGraphicFramePr>
            <a:graphicFrameLocks noChangeAspect="1"/>
          </p:cNvGraphicFramePr>
          <p:nvPr/>
        </p:nvGraphicFramePr>
        <p:xfrm>
          <a:off x="2432844" y="2286245"/>
          <a:ext cx="357188" cy="274638"/>
        </p:xfrm>
        <a:graphic>
          <a:graphicData uri="http://schemas.openxmlformats.org/presentationml/2006/ole">
            <mc:AlternateContent xmlns:mc="http://schemas.openxmlformats.org/markup-compatibility/2006">
              <mc:Choice xmlns:v="urn:schemas-microsoft-com:vml" Requires="v">
                <p:oleObj spid="_x0000_s8389" name="Equation" r:id="rId11" imgW="215900" imgH="165100" progId="Equation.DSMT4">
                  <p:embed/>
                </p:oleObj>
              </mc:Choice>
              <mc:Fallback>
                <p:oleObj name="Equation" r:id="rId11" imgW="215900" imgH="165100" progId="Equation.DSMT4">
                  <p:embed/>
                  <p:pic>
                    <p:nvPicPr>
                      <p:cNvPr id="23" name="Object 6"/>
                      <p:cNvPicPr>
                        <a:picLocks noChangeAspect="1" noChangeArrowheads="1"/>
                      </p:cNvPicPr>
                      <p:nvPr/>
                    </p:nvPicPr>
                    <p:blipFill>
                      <a:blip r:embed="rId12"/>
                      <a:srcRect/>
                      <a:stretch>
                        <a:fillRect/>
                      </a:stretch>
                    </p:blipFill>
                    <p:spPr bwMode="auto">
                      <a:xfrm>
                        <a:off x="2432844" y="2286245"/>
                        <a:ext cx="357188" cy="274638"/>
                      </a:xfrm>
                      <a:prstGeom prst="rect">
                        <a:avLst/>
                      </a:prstGeom>
                      <a:noFill/>
                      <a:ln>
                        <a:noFill/>
                      </a:ln>
                      <a:effectLst/>
                    </p:spPr>
                  </p:pic>
                </p:oleObj>
              </mc:Fallback>
            </mc:AlternateContent>
          </a:graphicData>
        </a:graphic>
      </p:graphicFrame>
      <p:graphicFrame>
        <p:nvGraphicFramePr>
          <p:cNvPr id="24" name="Object 6"/>
          <p:cNvGraphicFramePr>
            <a:graphicFrameLocks noChangeAspect="1"/>
          </p:cNvGraphicFramePr>
          <p:nvPr/>
        </p:nvGraphicFramePr>
        <p:xfrm>
          <a:off x="3624263" y="3022442"/>
          <a:ext cx="925513" cy="276225"/>
        </p:xfrm>
        <a:graphic>
          <a:graphicData uri="http://schemas.openxmlformats.org/presentationml/2006/ole">
            <mc:AlternateContent xmlns:mc="http://schemas.openxmlformats.org/markup-compatibility/2006">
              <mc:Choice xmlns:v="urn:schemas-microsoft-com:vml" Requires="v">
                <p:oleObj spid="_x0000_s8390" name="Equation" r:id="rId13" imgW="558800" imgH="165100" progId="Equation.DSMT4">
                  <p:embed/>
                </p:oleObj>
              </mc:Choice>
              <mc:Fallback>
                <p:oleObj name="Equation" r:id="rId13" imgW="558800" imgH="165100" progId="Equation.DSMT4">
                  <p:embed/>
                  <p:pic>
                    <p:nvPicPr>
                      <p:cNvPr id="24" name="Object 6"/>
                      <p:cNvPicPr>
                        <a:picLocks noChangeAspect="1" noChangeArrowheads="1"/>
                      </p:cNvPicPr>
                      <p:nvPr/>
                    </p:nvPicPr>
                    <p:blipFill>
                      <a:blip r:embed="rId14"/>
                      <a:srcRect/>
                      <a:stretch>
                        <a:fillRect/>
                      </a:stretch>
                    </p:blipFill>
                    <p:spPr bwMode="auto">
                      <a:xfrm>
                        <a:off x="3624263" y="3022442"/>
                        <a:ext cx="925513" cy="276225"/>
                      </a:xfrm>
                      <a:prstGeom prst="rect">
                        <a:avLst/>
                      </a:prstGeom>
                      <a:noFill/>
                      <a:ln>
                        <a:noFill/>
                      </a:ln>
                      <a:effectLst/>
                    </p:spPr>
                  </p:pic>
                </p:oleObj>
              </mc:Fallback>
            </mc:AlternateContent>
          </a:graphicData>
        </a:graphic>
      </p:graphicFrame>
      <p:graphicFrame>
        <p:nvGraphicFramePr>
          <p:cNvPr id="25" name="Object 6"/>
          <p:cNvGraphicFramePr>
            <a:graphicFrameLocks noChangeAspect="1"/>
          </p:cNvGraphicFramePr>
          <p:nvPr/>
        </p:nvGraphicFramePr>
        <p:xfrm>
          <a:off x="5172075" y="481372"/>
          <a:ext cx="252413" cy="233363"/>
        </p:xfrm>
        <a:graphic>
          <a:graphicData uri="http://schemas.openxmlformats.org/presentationml/2006/ole">
            <mc:AlternateContent xmlns:mc="http://schemas.openxmlformats.org/markup-compatibility/2006">
              <mc:Choice xmlns:v="urn:schemas-microsoft-com:vml" Requires="v">
                <p:oleObj spid="_x0000_s8391" name="Equation" r:id="rId15" imgW="152400" imgH="139700" progId="Equation.DSMT4">
                  <p:embed/>
                </p:oleObj>
              </mc:Choice>
              <mc:Fallback>
                <p:oleObj name="Equation" r:id="rId15" imgW="152400" imgH="139700" progId="Equation.DSMT4">
                  <p:embed/>
                  <p:pic>
                    <p:nvPicPr>
                      <p:cNvPr id="25" name="Object 6"/>
                      <p:cNvPicPr>
                        <a:picLocks noChangeAspect="1" noChangeArrowheads="1"/>
                      </p:cNvPicPr>
                      <p:nvPr/>
                    </p:nvPicPr>
                    <p:blipFill>
                      <a:blip r:embed="rId16"/>
                      <a:srcRect/>
                      <a:stretch>
                        <a:fillRect/>
                      </a:stretch>
                    </p:blipFill>
                    <p:spPr bwMode="auto">
                      <a:xfrm>
                        <a:off x="5172075" y="481372"/>
                        <a:ext cx="252413" cy="233363"/>
                      </a:xfrm>
                      <a:prstGeom prst="rect">
                        <a:avLst/>
                      </a:prstGeom>
                      <a:noFill/>
                      <a:ln>
                        <a:noFill/>
                      </a:ln>
                      <a:effectLst/>
                    </p:spPr>
                  </p:pic>
                </p:oleObj>
              </mc:Fallback>
            </mc:AlternateContent>
          </a:graphicData>
        </a:graphic>
      </p:graphicFrame>
      <p:graphicFrame>
        <p:nvGraphicFramePr>
          <p:cNvPr id="26" name="Object 6"/>
          <p:cNvGraphicFramePr>
            <a:graphicFrameLocks noChangeAspect="1"/>
          </p:cNvGraphicFramePr>
          <p:nvPr/>
        </p:nvGraphicFramePr>
        <p:xfrm>
          <a:off x="1354138" y="1723047"/>
          <a:ext cx="211137" cy="231775"/>
        </p:xfrm>
        <a:graphic>
          <a:graphicData uri="http://schemas.openxmlformats.org/presentationml/2006/ole">
            <mc:AlternateContent xmlns:mc="http://schemas.openxmlformats.org/markup-compatibility/2006">
              <mc:Choice xmlns:v="urn:schemas-microsoft-com:vml" Requires="v">
                <p:oleObj spid="_x0000_s8392" name="Equation" r:id="rId17" imgW="127000" imgH="139700" progId="Equation.DSMT4">
                  <p:embed/>
                </p:oleObj>
              </mc:Choice>
              <mc:Fallback>
                <p:oleObj name="Equation" r:id="rId17" imgW="127000" imgH="139700" progId="Equation.DSMT4">
                  <p:embed/>
                  <p:pic>
                    <p:nvPicPr>
                      <p:cNvPr id="26" name="Object 6"/>
                      <p:cNvPicPr>
                        <a:picLocks noChangeAspect="1" noChangeArrowheads="1"/>
                      </p:cNvPicPr>
                      <p:nvPr/>
                    </p:nvPicPr>
                    <p:blipFill>
                      <a:blip r:embed="rId18"/>
                      <a:srcRect/>
                      <a:stretch>
                        <a:fillRect/>
                      </a:stretch>
                    </p:blipFill>
                    <p:spPr bwMode="auto">
                      <a:xfrm>
                        <a:off x="1354138" y="1723047"/>
                        <a:ext cx="211137" cy="231775"/>
                      </a:xfrm>
                      <a:prstGeom prst="rect">
                        <a:avLst/>
                      </a:prstGeom>
                      <a:noFill/>
                      <a:ln>
                        <a:noFill/>
                      </a:ln>
                      <a:effectLst/>
                    </p:spPr>
                  </p:pic>
                </p:oleObj>
              </mc:Fallback>
            </mc:AlternateContent>
          </a:graphicData>
        </a:graphic>
      </p:graphicFrame>
      <p:sp>
        <p:nvSpPr>
          <p:cNvPr id="27" name="TextBox 26"/>
          <p:cNvSpPr txBox="1"/>
          <p:nvPr/>
        </p:nvSpPr>
        <p:spPr>
          <a:xfrm>
            <a:off x="228191" y="3458870"/>
            <a:ext cx="8636409" cy="1015663"/>
          </a:xfrm>
          <a:prstGeom prst="rect">
            <a:avLst/>
          </a:prstGeom>
          <a:noFill/>
        </p:spPr>
        <p:txBody>
          <a:bodyPr wrap="square" rtlCol="0">
            <a:spAutoFit/>
          </a:bodyPr>
          <a:lstStyle/>
          <a:p>
            <a:r>
              <a:rPr lang="en-US" sz="2000" dirty="0">
                <a:solidFill>
                  <a:srgbClr val="FF0000"/>
                </a:solidFill>
                <a:latin typeface="Apple Chancery"/>
                <a:cs typeface="Apple Chancery"/>
              </a:rPr>
              <a:t>And as the </a:t>
            </a:r>
            <a:r>
              <a:rPr lang="en-US" sz="2000" dirty="0">
                <a:solidFill>
                  <a:srgbClr val="0000FF"/>
                </a:solidFill>
                <a:latin typeface="Apple Chancery"/>
                <a:cs typeface="Apple Chancery"/>
              </a:rPr>
              <a:t>frequency</a:t>
            </a:r>
            <a:r>
              <a:rPr lang="en-US" sz="2000" dirty="0">
                <a:solidFill>
                  <a:srgbClr val="FF0000"/>
                </a:solidFill>
                <a:latin typeface="Apple Chancery"/>
                <a:cs typeface="Apple Chancery"/>
              </a:rPr>
              <a:t>    </a:t>
            </a:r>
            <a:r>
              <a:rPr lang="en-US" sz="2000" dirty="0">
                <a:latin typeface="Times New Roman"/>
                <a:cs typeface="Times New Roman"/>
              </a:rPr>
              <a:t>in </a:t>
            </a:r>
            <a:r>
              <a:rPr lang="en-US" sz="2000" i="1" dirty="0">
                <a:solidFill>
                  <a:srgbClr val="FF0000"/>
                </a:solidFill>
                <a:latin typeface="Times New Roman"/>
                <a:cs typeface="Times New Roman"/>
              </a:rPr>
              <a:t>cycles per second </a:t>
            </a:r>
            <a:r>
              <a:rPr lang="en-US" sz="2000" dirty="0">
                <a:latin typeface="Times New Roman"/>
                <a:cs typeface="Times New Roman"/>
              </a:rPr>
              <a:t>is the inverse of the </a:t>
            </a:r>
            <a:r>
              <a:rPr lang="en-US" sz="2000" dirty="0">
                <a:solidFill>
                  <a:srgbClr val="008000"/>
                </a:solidFill>
                <a:latin typeface="Times New Roman"/>
                <a:cs typeface="Times New Roman"/>
              </a:rPr>
              <a:t>number of seconds required to traverse one cycle </a:t>
            </a:r>
            <a:r>
              <a:rPr lang="en-US" sz="2000" dirty="0">
                <a:latin typeface="Times New Roman"/>
                <a:cs typeface="Times New Roman"/>
              </a:rPr>
              <a:t>(or the </a:t>
            </a:r>
            <a:r>
              <a:rPr lang="en-US" sz="2000" dirty="0">
                <a:solidFill>
                  <a:srgbClr val="0000FF"/>
                </a:solidFill>
                <a:latin typeface="Times New Roman"/>
                <a:cs typeface="Times New Roman"/>
              </a:rPr>
              <a:t>period </a:t>
            </a:r>
            <a:r>
              <a:rPr lang="en-US" sz="2000" i="1" dirty="0">
                <a:solidFill>
                  <a:srgbClr val="FF0000"/>
                </a:solidFill>
                <a:latin typeface="Times New Roman"/>
                <a:cs typeface="Times New Roman"/>
              </a:rPr>
              <a:t>T</a:t>
            </a:r>
            <a:r>
              <a:rPr lang="en-US" sz="2000" i="1" dirty="0">
                <a:latin typeface="Times New Roman"/>
                <a:cs typeface="Times New Roman"/>
              </a:rPr>
              <a:t> </a:t>
            </a:r>
            <a:r>
              <a:rPr lang="en-US" sz="2000" dirty="0">
                <a:latin typeface="Times New Roman"/>
                <a:cs typeface="Times New Roman"/>
              </a:rPr>
              <a:t>in </a:t>
            </a:r>
            <a:r>
              <a:rPr lang="en-US" sz="2000" i="1" dirty="0">
                <a:solidFill>
                  <a:srgbClr val="FF0000"/>
                </a:solidFill>
                <a:latin typeface="Times New Roman"/>
                <a:cs typeface="Times New Roman"/>
              </a:rPr>
              <a:t>seconds per cycle</a:t>
            </a:r>
            <a:r>
              <a:rPr lang="en-US" sz="2000" dirty="0">
                <a:latin typeface="Times New Roman"/>
                <a:cs typeface="Times New Roman"/>
              </a:rPr>
              <a:t>), we can also write:</a:t>
            </a:r>
            <a:endParaRPr lang="en-US" sz="2000" i="1" dirty="0">
              <a:solidFill>
                <a:srgbClr val="0000FF"/>
              </a:solidFill>
              <a:latin typeface="Times New Roman"/>
              <a:cs typeface="Times New Roman"/>
            </a:endParaRPr>
          </a:p>
        </p:txBody>
      </p:sp>
      <p:graphicFrame>
        <p:nvGraphicFramePr>
          <p:cNvPr id="28" name="Object 6"/>
          <p:cNvGraphicFramePr>
            <a:graphicFrameLocks noChangeAspect="1"/>
          </p:cNvGraphicFramePr>
          <p:nvPr/>
        </p:nvGraphicFramePr>
        <p:xfrm>
          <a:off x="2573338" y="3592513"/>
          <a:ext cx="211137" cy="231775"/>
        </p:xfrm>
        <a:graphic>
          <a:graphicData uri="http://schemas.openxmlformats.org/presentationml/2006/ole">
            <mc:AlternateContent xmlns:mc="http://schemas.openxmlformats.org/markup-compatibility/2006">
              <mc:Choice xmlns:v="urn:schemas-microsoft-com:vml" Requires="v">
                <p:oleObj spid="_x0000_s8393" name="Equation" r:id="rId19" imgW="127000" imgH="139700" progId="Equation.DSMT4">
                  <p:embed/>
                </p:oleObj>
              </mc:Choice>
              <mc:Fallback>
                <p:oleObj name="Equation" r:id="rId19" imgW="127000" imgH="139700" progId="Equation.DSMT4">
                  <p:embed/>
                  <p:pic>
                    <p:nvPicPr>
                      <p:cNvPr id="28" name="Object 6"/>
                      <p:cNvPicPr>
                        <a:picLocks noChangeAspect="1" noChangeArrowheads="1"/>
                      </p:cNvPicPr>
                      <p:nvPr/>
                    </p:nvPicPr>
                    <p:blipFill>
                      <a:blip r:embed="rId18"/>
                      <a:srcRect/>
                      <a:stretch>
                        <a:fillRect/>
                      </a:stretch>
                    </p:blipFill>
                    <p:spPr bwMode="auto">
                      <a:xfrm>
                        <a:off x="2573338" y="3592513"/>
                        <a:ext cx="211137" cy="231775"/>
                      </a:xfrm>
                      <a:prstGeom prst="rect">
                        <a:avLst/>
                      </a:prstGeom>
                      <a:noFill/>
                      <a:ln>
                        <a:noFill/>
                      </a:ln>
                      <a:effectLst/>
                    </p:spPr>
                  </p:pic>
                </p:oleObj>
              </mc:Fallback>
            </mc:AlternateContent>
          </a:graphicData>
        </a:graphic>
      </p:graphicFrame>
      <p:graphicFrame>
        <p:nvGraphicFramePr>
          <p:cNvPr id="29" name="Object 6"/>
          <p:cNvGraphicFramePr>
            <a:graphicFrameLocks noChangeAspect="1"/>
          </p:cNvGraphicFramePr>
          <p:nvPr/>
        </p:nvGraphicFramePr>
        <p:xfrm>
          <a:off x="3784600" y="4415166"/>
          <a:ext cx="650875" cy="658812"/>
        </p:xfrm>
        <a:graphic>
          <a:graphicData uri="http://schemas.openxmlformats.org/presentationml/2006/ole">
            <mc:AlternateContent xmlns:mc="http://schemas.openxmlformats.org/markup-compatibility/2006">
              <mc:Choice xmlns:v="urn:schemas-microsoft-com:vml" Requires="v">
                <p:oleObj spid="_x0000_s8394" name="Equation" r:id="rId20" imgW="393700" imgH="393700" progId="Equation.DSMT4">
                  <p:embed/>
                </p:oleObj>
              </mc:Choice>
              <mc:Fallback>
                <p:oleObj name="Equation" r:id="rId20" imgW="393700" imgH="393700" progId="Equation.DSMT4">
                  <p:embed/>
                  <p:pic>
                    <p:nvPicPr>
                      <p:cNvPr id="29" name="Object 6"/>
                      <p:cNvPicPr>
                        <a:picLocks noChangeAspect="1" noChangeArrowheads="1"/>
                      </p:cNvPicPr>
                      <p:nvPr/>
                    </p:nvPicPr>
                    <p:blipFill>
                      <a:blip r:embed="rId21"/>
                      <a:srcRect/>
                      <a:stretch>
                        <a:fillRect/>
                      </a:stretch>
                    </p:blipFill>
                    <p:spPr bwMode="auto">
                      <a:xfrm>
                        <a:off x="3784600" y="4415166"/>
                        <a:ext cx="650875" cy="658812"/>
                      </a:xfrm>
                      <a:prstGeom prst="rect">
                        <a:avLst/>
                      </a:prstGeom>
                      <a:noFill/>
                      <a:ln>
                        <a:noFill/>
                      </a:ln>
                      <a:effectLst/>
                    </p:spPr>
                  </p:pic>
                </p:oleObj>
              </mc:Fallback>
            </mc:AlternateContent>
          </a:graphicData>
        </a:graphic>
      </p:graphicFrame>
      <p:sp>
        <p:nvSpPr>
          <p:cNvPr id="30" name="TextBox 29"/>
          <p:cNvSpPr txBox="1"/>
          <p:nvPr/>
        </p:nvSpPr>
        <p:spPr>
          <a:xfrm>
            <a:off x="231571" y="5224170"/>
            <a:ext cx="8636409" cy="400110"/>
          </a:xfrm>
          <a:prstGeom prst="rect">
            <a:avLst/>
          </a:prstGeom>
          <a:noFill/>
        </p:spPr>
        <p:txBody>
          <a:bodyPr wrap="square" rtlCol="0">
            <a:spAutoFit/>
          </a:bodyPr>
          <a:lstStyle/>
          <a:p>
            <a:r>
              <a:rPr lang="en-US" sz="2000" dirty="0">
                <a:solidFill>
                  <a:srgbClr val="FF0000"/>
                </a:solidFill>
                <a:latin typeface="Apple Chancery"/>
                <a:cs typeface="Apple Chancery"/>
              </a:rPr>
              <a:t>In short, </a:t>
            </a:r>
            <a:r>
              <a:rPr lang="en-US" sz="2000" dirty="0">
                <a:latin typeface="Times New Roman"/>
                <a:cs typeface="Times New Roman"/>
              </a:rPr>
              <a:t>if we can derive an expression for     for a system, we also know    and </a:t>
            </a:r>
            <a:r>
              <a:rPr lang="en-US" sz="2000" i="1" dirty="0">
                <a:solidFill>
                  <a:srgbClr val="FF0000"/>
                </a:solidFill>
                <a:latin typeface="Times New Roman"/>
                <a:cs typeface="Times New Roman"/>
              </a:rPr>
              <a:t>T</a:t>
            </a:r>
            <a:r>
              <a:rPr lang="en-US" sz="2000" dirty="0">
                <a:latin typeface="Times New Roman"/>
                <a:cs typeface="Times New Roman"/>
              </a:rPr>
              <a:t>.  </a:t>
            </a:r>
            <a:endParaRPr lang="en-US" sz="2000" i="1" dirty="0">
              <a:solidFill>
                <a:srgbClr val="0000FF"/>
              </a:solidFill>
              <a:latin typeface="Times New Roman"/>
              <a:cs typeface="Times New Roman"/>
            </a:endParaRPr>
          </a:p>
        </p:txBody>
      </p:sp>
      <p:graphicFrame>
        <p:nvGraphicFramePr>
          <p:cNvPr id="31" name="Object 6"/>
          <p:cNvGraphicFramePr>
            <a:graphicFrameLocks noChangeAspect="1"/>
          </p:cNvGraphicFramePr>
          <p:nvPr>
            <p:extLst>
              <p:ext uri="{D42A27DB-BD31-4B8C-83A1-F6EECF244321}">
                <p14:modId xmlns:p14="http://schemas.microsoft.com/office/powerpoint/2010/main" val="3821229567"/>
              </p:ext>
            </p:extLst>
          </p:nvPr>
        </p:nvGraphicFramePr>
        <p:xfrm>
          <a:off x="4787900" y="5326294"/>
          <a:ext cx="252413" cy="233363"/>
        </p:xfrm>
        <a:graphic>
          <a:graphicData uri="http://schemas.openxmlformats.org/presentationml/2006/ole">
            <mc:AlternateContent xmlns:mc="http://schemas.openxmlformats.org/markup-compatibility/2006">
              <mc:Choice xmlns:v="urn:schemas-microsoft-com:vml" Requires="v">
                <p:oleObj spid="_x0000_s8395" name="Equation" r:id="rId22" imgW="152400" imgH="139700" progId="Equation.DSMT4">
                  <p:embed/>
                </p:oleObj>
              </mc:Choice>
              <mc:Fallback>
                <p:oleObj name="Equation" r:id="rId22" imgW="152400" imgH="139700" progId="Equation.DSMT4">
                  <p:embed/>
                  <p:pic>
                    <p:nvPicPr>
                      <p:cNvPr id="31" name="Object 6"/>
                      <p:cNvPicPr>
                        <a:picLocks noChangeAspect="1" noChangeArrowheads="1"/>
                      </p:cNvPicPr>
                      <p:nvPr/>
                    </p:nvPicPr>
                    <p:blipFill>
                      <a:blip r:embed="rId16"/>
                      <a:srcRect/>
                      <a:stretch>
                        <a:fillRect/>
                      </a:stretch>
                    </p:blipFill>
                    <p:spPr bwMode="auto">
                      <a:xfrm>
                        <a:off x="4787900" y="5326294"/>
                        <a:ext cx="252413" cy="233363"/>
                      </a:xfrm>
                      <a:prstGeom prst="rect">
                        <a:avLst/>
                      </a:prstGeom>
                      <a:noFill/>
                      <a:ln>
                        <a:noFill/>
                      </a:ln>
                      <a:effectLst/>
                    </p:spPr>
                  </p:pic>
                </p:oleObj>
              </mc:Fallback>
            </mc:AlternateContent>
          </a:graphicData>
        </a:graphic>
      </p:graphicFrame>
      <p:graphicFrame>
        <p:nvGraphicFramePr>
          <p:cNvPr id="32" name="Object 6"/>
          <p:cNvGraphicFramePr>
            <a:graphicFrameLocks noChangeAspect="1"/>
          </p:cNvGraphicFramePr>
          <p:nvPr/>
        </p:nvGraphicFramePr>
        <p:xfrm>
          <a:off x="7835605" y="5351032"/>
          <a:ext cx="211137" cy="231775"/>
        </p:xfrm>
        <a:graphic>
          <a:graphicData uri="http://schemas.openxmlformats.org/presentationml/2006/ole">
            <mc:AlternateContent xmlns:mc="http://schemas.openxmlformats.org/markup-compatibility/2006">
              <mc:Choice xmlns:v="urn:schemas-microsoft-com:vml" Requires="v">
                <p:oleObj spid="_x0000_s8396" name="Equation" r:id="rId23" imgW="127000" imgH="139700" progId="Equation.DSMT4">
                  <p:embed/>
                </p:oleObj>
              </mc:Choice>
              <mc:Fallback>
                <p:oleObj name="Equation" r:id="rId23" imgW="127000" imgH="139700" progId="Equation.DSMT4">
                  <p:embed/>
                  <p:pic>
                    <p:nvPicPr>
                      <p:cNvPr id="32" name="Object 6"/>
                      <p:cNvPicPr>
                        <a:picLocks noChangeAspect="1" noChangeArrowheads="1"/>
                      </p:cNvPicPr>
                      <p:nvPr/>
                    </p:nvPicPr>
                    <p:blipFill>
                      <a:blip r:embed="rId18"/>
                      <a:srcRect/>
                      <a:stretch>
                        <a:fillRect/>
                      </a:stretch>
                    </p:blipFill>
                    <p:spPr bwMode="auto">
                      <a:xfrm>
                        <a:off x="7835605" y="5351032"/>
                        <a:ext cx="211137" cy="2317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7055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Summing up the important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1" y="1298222"/>
                <a:ext cx="8717472" cy="4988278"/>
              </a:xfrm>
            </p:spPr>
            <p:txBody>
              <a:bodyPr>
                <a:normAutofit fontScale="92500" lnSpcReduction="20000"/>
              </a:bodyPr>
              <a:lstStyle/>
              <a:p>
                <a:r>
                  <a:rPr lang="en-US" dirty="0"/>
                  <a:t>  From all this we found:</a:t>
                </a:r>
              </a:p>
              <a:p>
                <a:endParaRPr lang="en-US" dirty="0"/>
              </a:p>
              <a:p>
                <a:pPr lvl="1"/>
                <a:r>
                  <a:rPr lang="en-US" dirty="0">
                    <a:solidFill>
                      <a:srgbClr val="FF0000"/>
                    </a:solidFill>
                    <a:latin typeface="Apple Chancery" panose="03020702040506060504" pitchFamily="66" charset="-79"/>
                    <a:cs typeface="Apple Chancery" panose="03020702040506060504" pitchFamily="66" charset="-79"/>
                  </a:rPr>
                  <a:t>The position function </a:t>
                </a:r>
                <a:r>
                  <a:rPr lang="en-US" dirty="0"/>
                  <a:t>for an object undergoing simple harmonic motion is a sine/cosine function in the form of </a:t>
                </a:r>
                <a14:m>
                  <m:oMath xmlns:m="http://schemas.openxmlformats.org/officeDocument/2006/math">
                    <m:r>
                      <a:rPr lang="en-US" b="0" i="1" smtClean="0">
                        <a:solidFill>
                          <a:srgbClr val="C00000"/>
                        </a:solidFill>
                        <a:latin typeface="Cambria Math" charset="0"/>
                      </a:rPr>
                      <m:t>𝑥</m:t>
                    </m:r>
                    <m:r>
                      <a:rPr lang="en-US" b="0" i="1" smtClean="0">
                        <a:solidFill>
                          <a:srgbClr val="C00000"/>
                        </a:solidFill>
                        <a:latin typeface="Cambria Math" charset="0"/>
                      </a:rPr>
                      <m:t>=</m:t>
                    </m:r>
                    <m:r>
                      <a:rPr lang="en-US" b="0" i="1" smtClean="0">
                        <a:solidFill>
                          <a:srgbClr val="C00000"/>
                        </a:solidFill>
                        <a:latin typeface="Cambria Math" charset="0"/>
                      </a:rPr>
                      <m:t>𝐴𝑐𝑜𝑠</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charset="0"/>
                            <a:ea typeface="Cambria Math" charset="0"/>
                            <a:cs typeface="Cambria Math" charset="0"/>
                          </a:rPr>
                          <m:t>𝜔</m:t>
                        </m:r>
                        <m:r>
                          <a:rPr lang="en-US" b="0" i="1" smtClean="0">
                            <a:solidFill>
                              <a:srgbClr val="C00000"/>
                            </a:solidFill>
                            <a:latin typeface="Cambria Math" charset="0"/>
                            <a:ea typeface="Cambria Math" charset="0"/>
                            <a:cs typeface="Cambria Math" charset="0"/>
                          </a:rPr>
                          <m:t>𝑡</m:t>
                        </m:r>
                        <m:r>
                          <a:rPr lang="en-US" b="0" i="1" smtClean="0">
                            <a:solidFill>
                              <a:srgbClr val="C00000"/>
                            </a:solidFill>
                            <a:latin typeface="Cambria Math" charset="0"/>
                            <a:ea typeface="Cambria Math" charset="0"/>
                            <a:cs typeface="Cambria Math" charset="0"/>
                          </a:rPr>
                          <m:t>+</m:t>
                        </m:r>
                        <m:r>
                          <a:rPr lang="en-US" b="0" i="1" smtClean="0">
                            <a:solidFill>
                              <a:srgbClr val="C00000"/>
                            </a:solidFill>
                            <a:latin typeface="Cambria Math" charset="0"/>
                            <a:ea typeface="Cambria Math" charset="0"/>
                            <a:cs typeface="Cambria Math" charset="0"/>
                          </a:rPr>
                          <m:t>𝜙</m:t>
                        </m:r>
                      </m:e>
                    </m:d>
                  </m:oMath>
                </a14:m>
                <a:r>
                  <a:rPr lang="en-US" dirty="0"/>
                  <a:t>  where A = amplitude of oscillation (m), </a:t>
                </a:r>
                <a14:m>
                  <m:oMath xmlns:m="http://schemas.openxmlformats.org/officeDocument/2006/math">
                    <m:r>
                      <a:rPr lang="en-US" i="1" smtClean="0">
                        <a:latin typeface="Cambria Math" charset="0"/>
                        <a:ea typeface="Cambria Math" charset="0"/>
                        <a:cs typeface="Cambria Math" charset="0"/>
                      </a:rPr>
                      <m:t>𝜔</m:t>
                    </m:r>
                  </m:oMath>
                </a14:m>
                <a:r>
                  <a:rPr lang="en-US" dirty="0"/>
                  <a:t> = angular frequency (rad/sec), and </a:t>
                </a:r>
                <a14:m>
                  <m:oMath xmlns:m="http://schemas.openxmlformats.org/officeDocument/2006/math">
                    <m:r>
                      <a:rPr lang="en-US" i="1" smtClean="0">
                        <a:latin typeface="Cambria Math" charset="0"/>
                        <a:ea typeface="Cambria Math" charset="0"/>
                        <a:cs typeface="Cambria Math" charset="0"/>
                      </a:rPr>
                      <m:t>𝜙</m:t>
                    </m:r>
                  </m:oMath>
                </a14:m>
                <a:r>
                  <a:rPr lang="en-US" dirty="0"/>
                  <a:t> = phase shift to get the amplitude we want at t = 0</a:t>
                </a:r>
              </a:p>
              <a:p>
                <a:pPr lvl="1"/>
                <a:endParaRPr lang="en-US" dirty="0"/>
              </a:p>
              <a:p>
                <a:pPr lvl="1"/>
                <a:r>
                  <a:rPr lang="en-US" dirty="0">
                    <a:solidFill>
                      <a:srgbClr val="FF0000"/>
                    </a:solidFill>
                    <a:latin typeface="Apple Chancery" panose="03020702040506060504" pitchFamily="66" charset="-79"/>
                    <a:cs typeface="Apple Chancery" panose="03020702040506060504" pitchFamily="66" charset="-79"/>
                  </a:rPr>
                  <a:t>The maximum velocity </a:t>
                </a:r>
                <a:r>
                  <a:rPr lang="en-US" dirty="0"/>
                  <a:t>is found at equilibrium (when x = 0) and can be found by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charset="0"/>
                          </a:rPr>
                          <m:t>𝑣</m:t>
                        </m:r>
                      </m:e>
                      <m:sub>
                        <m:r>
                          <a:rPr lang="en-US" b="0" i="1" smtClean="0">
                            <a:solidFill>
                              <a:srgbClr val="C00000"/>
                            </a:solidFill>
                            <a:latin typeface="Cambria Math" charset="0"/>
                          </a:rPr>
                          <m:t>𝑚𝑎𝑥</m:t>
                        </m:r>
                      </m:sub>
                    </m:sSub>
                    <m:r>
                      <a:rPr lang="en-US" b="0" i="1" smtClean="0">
                        <a:solidFill>
                          <a:srgbClr val="C00000"/>
                        </a:solidFill>
                        <a:latin typeface="Cambria Math" charset="0"/>
                      </a:rPr>
                      <m:t>=</m:t>
                    </m:r>
                    <m:r>
                      <a:rPr lang="en-US" b="0" i="1" smtClean="0">
                        <a:solidFill>
                          <a:srgbClr val="C00000"/>
                        </a:solidFill>
                        <a:latin typeface="Cambria Math" charset="0"/>
                        <a:ea typeface="Cambria Math" charset="0"/>
                        <a:cs typeface="Cambria Math" charset="0"/>
                      </a:rPr>
                      <m:t>𝜔</m:t>
                    </m:r>
                    <m:r>
                      <a:rPr lang="en-US" b="0" i="1" smtClean="0">
                        <a:solidFill>
                          <a:srgbClr val="C00000"/>
                        </a:solidFill>
                        <a:latin typeface="Cambria Math" charset="0"/>
                        <a:ea typeface="Cambria Math" charset="0"/>
                        <a:cs typeface="Cambria Math" charset="0"/>
                      </a:rPr>
                      <m:t>𝐴</m:t>
                    </m:r>
                  </m:oMath>
                </a14:m>
                <a:r>
                  <a:rPr lang="en-US" dirty="0"/>
                  <a:t>, and the maximum acceleration is found at the ends (max amplitude) and can be found by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charset="0"/>
                          </a:rPr>
                          <m:t>𝑎</m:t>
                        </m:r>
                      </m:e>
                      <m:sub>
                        <m:r>
                          <a:rPr lang="en-US" b="0" i="1" smtClean="0">
                            <a:solidFill>
                              <a:srgbClr val="C00000"/>
                            </a:solidFill>
                            <a:latin typeface="Cambria Math" charset="0"/>
                          </a:rPr>
                          <m:t>𝑚𝑎𝑥</m:t>
                        </m:r>
                      </m:sub>
                    </m:sSub>
                    <m:r>
                      <a:rPr lang="en-US" b="0" i="1" smtClean="0">
                        <a:solidFill>
                          <a:srgbClr val="C00000"/>
                        </a:solidFill>
                        <a:latin typeface="Cambria Math"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charset="0"/>
                            <a:ea typeface="Cambria Math" charset="0"/>
                            <a:cs typeface="Cambria Math" charset="0"/>
                          </a:rPr>
                          <m:t>𝜔</m:t>
                        </m:r>
                      </m:e>
                      <m:sup>
                        <m:r>
                          <a:rPr lang="en-US" b="0" i="1" smtClean="0">
                            <a:solidFill>
                              <a:srgbClr val="C00000"/>
                            </a:solidFill>
                            <a:latin typeface="Cambria Math" charset="0"/>
                          </a:rPr>
                          <m:t>2</m:t>
                        </m:r>
                      </m:sup>
                    </m:sSup>
                    <m:r>
                      <a:rPr lang="en-US" b="0" i="1" smtClean="0">
                        <a:solidFill>
                          <a:srgbClr val="C00000"/>
                        </a:solidFill>
                        <a:latin typeface="Cambria Math" charset="0"/>
                      </a:rPr>
                      <m:t>𝐴</m:t>
                    </m:r>
                  </m:oMath>
                </a14:m>
                <a:endParaRPr lang="en-US" dirty="0">
                  <a:solidFill>
                    <a:srgbClr val="C00000"/>
                  </a:solidFill>
                </a:endParaRPr>
              </a:p>
              <a:p>
                <a:pPr lvl="1"/>
                <a:endParaRPr lang="en-US" dirty="0">
                  <a:solidFill>
                    <a:srgbClr val="C00000"/>
                  </a:solidFill>
                </a:endParaRPr>
              </a:p>
              <a:p>
                <a:pPr lvl="1"/>
                <a:r>
                  <a:rPr lang="en-US" dirty="0">
                    <a:solidFill>
                      <a:srgbClr val="FF0000"/>
                    </a:solidFill>
                    <a:latin typeface="Apple Chancery" panose="03020702040506060504" pitchFamily="66" charset="-79"/>
                    <a:cs typeface="Apple Chancery" panose="03020702040506060504" pitchFamily="66" charset="-79"/>
                  </a:rPr>
                  <a:t>The angular frequency </a:t>
                </a:r>
                <a14:m>
                  <m:oMath xmlns:m="http://schemas.openxmlformats.org/officeDocument/2006/math">
                    <m:r>
                      <a:rPr lang="en-US" i="1" smtClean="0">
                        <a:solidFill>
                          <a:srgbClr val="2855D6"/>
                        </a:solidFill>
                        <a:latin typeface="Cambria Math" charset="0"/>
                        <a:ea typeface="Cambria Math" charset="0"/>
                        <a:cs typeface="Cambria Math" charset="0"/>
                      </a:rPr>
                      <m:t>𝜔</m:t>
                    </m:r>
                    <m:r>
                      <a:rPr lang="en-US" i="1">
                        <a:latin typeface="Cambria Math" charset="0"/>
                        <a:ea typeface="Cambria Math" charset="0"/>
                        <a:cs typeface="Cambria Math" charset="0"/>
                      </a:rPr>
                      <m:t> </m:t>
                    </m:r>
                  </m:oMath>
                </a14:m>
                <a:r>
                  <a:rPr lang="en-US" dirty="0"/>
                  <a:t> can be related to the frequency</a:t>
                </a:r>
                <a14:m>
                  <m:oMath xmlns:m="http://schemas.openxmlformats.org/officeDocument/2006/math">
                    <m:r>
                      <a:rPr lang="en-US" b="0" i="0" smtClean="0">
                        <a:latin typeface="Cambria Math" charset="0"/>
                        <a:ea typeface="Cambria Math" charset="0"/>
                        <a:cs typeface="Cambria Math" charset="0"/>
                      </a:rPr>
                      <m:t> </m:t>
                    </m:r>
                    <m:r>
                      <a:rPr lang="en-US" i="1">
                        <a:latin typeface="Cambria Math" charset="0"/>
                        <a:ea typeface="Cambria Math" charset="0"/>
                        <a:cs typeface="Cambria Math" charset="0"/>
                      </a:rPr>
                      <m:t>𝜐</m:t>
                    </m:r>
                  </m:oMath>
                </a14:m>
                <a:r>
                  <a:rPr lang="en-US" dirty="0"/>
                  <a:t> by the expression </a:t>
                </a:r>
                <a14:m>
                  <m:oMath xmlns:m="http://schemas.openxmlformats.org/officeDocument/2006/math">
                    <m:r>
                      <a:rPr lang="en-US" i="1" smtClean="0">
                        <a:solidFill>
                          <a:srgbClr val="C00000"/>
                        </a:solidFill>
                        <a:latin typeface="Cambria Math" charset="0"/>
                        <a:ea typeface="Cambria Math" charset="0"/>
                        <a:cs typeface="Cambria Math" charset="0"/>
                      </a:rPr>
                      <m:t>𝜔</m:t>
                    </m:r>
                    <m:r>
                      <a:rPr lang="en-US" b="0" i="1" smtClean="0">
                        <a:solidFill>
                          <a:srgbClr val="C00000"/>
                        </a:solidFill>
                        <a:latin typeface="Cambria Math" charset="0"/>
                        <a:ea typeface="Cambria Math" charset="0"/>
                        <a:cs typeface="Cambria Math" charset="0"/>
                      </a:rPr>
                      <m:t>=2</m:t>
                    </m:r>
                    <m:r>
                      <a:rPr lang="en-US" b="0" i="1" smtClean="0">
                        <a:solidFill>
                          <a:srgbClr val="C00000"/>
                        </a:solidFill>
                        <a:latin typeface="Cambria Math" charset="0"/>
                        <a:ea typeface="Cambria Math" charset="0"/>
                        <a:cs typeface="Cambria Math" charset="0"/>
                      </a:rPr>
                      <m:t>𝜋𝜐</m:t>
                    </m:r>
                  </m:oMath>
                </a14:m>
                <a:r>
                  <a:rPr lang="en-US" dirty="0"/>
                  <a:t>, as well as to the physical measurements of the system (k and m) by </a:t>
                </a:r>
                <a14:m>
                  <m:oMath xmlns:m="http://schemas.openxmlformats.org/officeDocument/2006/math">
                    <m:r>
                      <a:rPr lang="en-US" i="1" smtClean="0">
                        <a:solidFill>
                          <a:srgbClr val="C00000"/>
                        </a:solidFill>
                        <a:latin typeface="Cambria Math" charset="0"/>
                        <a:ea typeface="Cambria Math" charset="0"/>
                        <a:cs typeface="Cambria Math" charset="0"/>
                      </a:rPr>
                      <m:t>𝜔</m:t>
                    </m:r>
                    <m:r>
                      <a:rPr lang="en-US" b="0" i="1" smtClean="0">
                        <a:solidFill>
                          <a:srgbClr val="C00000"/>
                        </a:solidFill>
                        <a:latin typeface="Cambria Math" charset="0"/>
                        <a:ea typeface="Cambria Math" charset="0"/>
                        <a:cs typeface="Cambria Math" charset="0"/>
                      </a:rPr>
                      <m:t>=</m:t>
                    </m:r>
                    <m:rad>
                      <m:radPr>
                        <m:degHide m:val="on"/>
                        <m:ctrlPr>
                          <a:rPr lang="en-US" b="0" i="1" smtClean="0">
                            <a:solidFill>
                              <a:srgbClr val="C00000"/>
                            </a:solidFill>
                            <a:latin typeface="Cambria Math" panose="02040503050406030204" pitchFamily="18" charset="0"/>
                            <a:ea typeface="Cambria Math" charset="0"/>
                            <a:cs typeface="Cambria Math" charset="0"/>
                          </a:rPr>
                        </m:ctrlPr>
                      </m:radPr>
                      <m:deg/>
                      <m:e>
                        <m:r>
                          <a:rPr lang="en-US" b="0" i="1" smtClean="0">
                            <a:solidFill>
                              <a:srgbClr val="C00000"/>
                            </a:solidFill>
                            <a:latin typeface="Cambria Math" charset="0"/>
                            <a:ea typeface="Cambria Math" charset="0"/>
                            <a:cs typeface="Cambria Math" charset="0"/>
                          </a:rPr>
                          <m:t>𝑘</m:t>
                        </m:r>
                        <m:r>
                          <a:rPr lang="en-US" b="0" i="1" smtClean="0">
                            <a:solidFill>
                              <a:srgbClr val="C00000"/>
                            </a:solidFill>
                            <a:latin typeface="Cambria Math" charset="0"/>
                            <a:ea typeface="Cambria Math" charset="0"/>
                            <a:cs typeface="Cambria Math" charset="0"/>
                          </a:rPr>
                          <m:t>/</m:t>
                        </m:r>
                        <m:r>
                          <a:rPr lang="en-US" b="0" i="1" smtClean="0">
                            <a:solidFill>
                              <a:srgbClr val="C00000"/>
                            </a:solidFill>
                            <a:latin typeface="Cambria Math" charset="0"/>
                            <a:ea typeface="Cambria Math" charset="0"/>
                            <a:cs typeface="Cambria Math" charset="0"/>
                          </a:rPr>
                          <m:t>𝑚</m:t>
                        </m:r>
                      </m:e>
                    </m:rad>
                  </m:oMath>
                </a14:m>
                <a:endParaRPr lang="en-US" dirty="0"/>
              </a:p>
              <a:p>
                <a:pPr lvl="1"/>
                <a:endParaRPr lang="en-US" dirty="0"/>
              </a:p>
              <a:p>
                <a:pPr lvl="1"/>
                <a:r>
                  <a:rPr lang="en-US" dirty="0">
                    <a:solidFill>
                      <a:srgbClr val="FF0000"/>
                    </a:solidFill>
                    <a:latin typeface="Apple Chancery" panose="03020702040506060504" pitchFamily="66" charset="-79"/>
                    <a:cs typeface="Apple Chancery" panose="03020702040506060504" pitchFamily="66" charset="-79"/>
                  </a:rPr>
                  <a:t>And finally</a:t>
                </a:r>
                <a:r>
                  <a:rPr lang="en-US" dirty="0"/>
                  <a:t>, the </a:t>
                </a:r>
                <a:r>
                  <a:rPr lang="en-US" dirty="0">
                    <a:solidFill>
                      <a:srgbClr val="2855D6"/>
                    </a:solidFill>
                  </a:rPr>
                  <a:t>period T</a:t>
                </a:r>
                <a:r>
                  <a:rPr lang="en-US" dirty="0"/>
                  <a:t> in seconds can be found by </a:t>
                </a:r>
                <a14:m>
                  <m:oMath xmlns:m="http://schemas.openxmlformats.org/officeDocument/2006/math">
                    <m:r>
                      <a:rPr lang="en-US" b="0" i="1" smtClean="0">
                        <a:solidFill>
                          <a:srgbClr val="C00000"/>
                        </a:solidFill>
                        <a:latin typeface="Cambria Math" charset="0"/>
                      </a:rPr>
                      <m:t>𝑇</m:t>
                    </m:r>
                    <m:r>
                      <a:rPr lang="en-US" b="0" i="1" smtClean="0">
                        <a:solidFill>
                          <a:srgbClr val="C00000"/>
                        </a:solidFill>
                        <a:latin typeface="Cambria Math" charset="0"/>
                      </a:rPr>
                      <m:t>=</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charset="0"/>
                          </a:rPr>
                          <m:t>1</m:t>
                        </m:r>
                      </m:num>
                      <m:den>
                        <m:r>
                          <a:rPr lang="en-US" b="0" i="1" smtClean="0">
                            <a:solidFill>
                              <a:srgbClr val="C00000"/>
                            </a:solidFill>
                            <a:latin typeface="Cambria Math" charset="0"/>
                            <a:ea typeface="Cambria Math" charset="0"/>
                            <a:cs typeface="Cambria Math" charset="0"/>
                          </a:rPr>
                          <m:t>𝜐</m:t>
                        </m:r>
                      </m:den>
                    </m:f>
                  </m:oMath>
                </a14:m>
                <a:endParaRPr lang="en-US" b="0" dirty="0">
                  <a:ea typeface="Cambria Math" charset="0"/>
                  <a:cs typeface="Cambria Math" charset="0"/>
                </a:endParaRP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1" y="1298222"/>
                <a:ext cx="8717472" cy="4988278"/>
              </a:xfrm>
              <a:blipFill>
                <a:blip r:embed="rId2"/>
                <a:stretch>
                  <a:fillRect l="-873" t="-2036"/>
                </a:stretch>
              </a:blipFill>
            </p:spPr>
            <p:txBody>
              <a:bodyPr/>
              <a:lstStyle/>
              <a:p>
                <a:r>
                  <a:rPr lang="en-US">
                    <a:noFill/>
                  </a:rPr>
                  <a:t> </a:t>
                </a:r>
              </a:p>
            </p:txBody>
          </p:sp>
        </mc:Fallback>
      </mc:AlternateContent>
    </p:spTree>
    <p:extLst>
      <p:ext uri="{BB962C8B-B14F-4D97-AF65-F5344CB8AC3E}">
        <p14:creationId xmlns:p14="http://schemas.microsoft.com/office/powerpoint/2010/main" val="14342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08345" y="1336322"/>
                <a:ext cx="8773610" cy="4570872"/>
              </a:xfrm>
            </p:spPr>
            <p:txBody>
              <a:bodyPr>
                <a:normAutofit/>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A vibration </a:t>
                </a:r>
                <a:r>
                  <a:rPr lang="en-US" sz="2000" dirty="0"/>
                  <a:t>is the periodic back and forth motion of a medium</a:t>
                </a:r>
              </a:p>
              <a:p>
                <a:pPr marL="457200" lvl="1" indent="0">
                  <a:buNone/>
                </a:pPr>
                <a:r>
                  <a:rPr lang="en-US" dirty="0"/>
                  <a:t>Examples?</a:t>
                </a:r>
              </a:p>
              <a:p>
                <a:pPr marL="0" indent="0">
                  <a:buNone/>
                </a:pPr>
                <a:r>
                  <a:rPr lang="en-US" dirty="0">
                    <a:solidFill>
                      <a:srgbClr val="FF0000"/>
                    </a:solidFill>
                    <a:latin typeface="Apple Chancery" panose="03020702040506060504" pitchFamily="66" charset="-79"/>
                    <a:cs typeface="Apple Chancery" panose="03020702040506060504" pitchFamily="66" charset="-79"/>
                  </a:rPr>
                  <a:t>Periodic motion </a:t>
                </a:r>
                <a:r>
                  <a:rPr lang="en-US" sz="2000" dirty="0"/>
                  <a:t>is motion that repeats itself in equal intervals of time </a:t>
                </a:r>
              </a:p>
              <a:p>
                <a:pPr marL="0" indent="0">
                  <a:buNone/>
                </a:pPr>
                <a:r>
                  <a:rPr lang="en-US" sz="2000" dirty="0"/>
                  <a:t>      Examples?</a:t>
                </a:r>
              </a:p>
              <a:p>
                <a:pPr lvl="1"/>
                <a:endParaRPr lang="en-US" dirty="0"/>
              </a:p>
              <a:p>
                <a:pPr marL="0" indent="0">
                  <a:buNone/>
                </a:pPr>
                <a:r>
                  <a:rPr lang="en-US" dirty="0">
                    <a:solidFill>
                      <a:srgbClr val="FF0000"/>
                    </a:solidFill>
                    <a:latin typeface="Apple Chancery" panose="03020702040506060504" pitchFamily="66" charset="-79"/>
                    <a:cs typeface="Apple Chancery" panose="03020702040506060504" pitchFamily="66" charset="-79"/>
                  </a:rPr>
                  <a:t>Simple harmonic motion </a:t>
                </a:r>
                <a:r>
                  <a:rPr lang="en-US" sz="2000" dirty="0"/>
                  <a:t>is motion in which an object oscillates around an equilibrium position due to a restoring force that is proportional to </a:t>
                </a:r>
                <a:r>
                  <a:rPr lang="en-US" sz="2000"/>
                  <a:t>minus displacement</a:t>
                </a:r>
                <a:endParaRPr lang="en-US" sz="2000" dirty="0"/>
              </a:p>
              <a:p>
                <a:pPr marL="457200" lvl="1" indent="0">
                  <a:buNone/>
                </a:pPr>
                <a:r>
                  <a:rPr lang="en-US" dirty="0"/>
                  <a:t>When have we seen this before?</a:t>
                </a:r>
              </a:p>
              <a:p>
                <a:pPr lvl="1"/>
                <a:endParaRPr lang="en-US" dirty="0"/>
              </a:p>
              <a:p>
                <a:pPr marL="0" indent="0">
                  <a:buNone/>
                </a:pPr>
                <a:r>
                  <a:rPr lang="en-US" dirty="0">
                    <a:solidFill>
                      <a:srgbClr val="FF0000"/>
                    </a:solidFill>
                    <a:latin typeface="Apple Chancery" panose="03020702040506060504" pitchFamily="66" charset="-79"/>
                    <a:cs typeface="Apple Chancery" panose="03020702040506060504" pitchFamily="66" charset="-79"/>
                  </a:rPr>
                  <a:t>How often </a:t>
                </a:r>
                <a:r>
                  <a:rPr lang="en-US" sz="2000" dirty="0"/>
                  <a:t>a motion or vibration happens </a:t>
                </a:r>
                <a:r>
                  <a:rPr lang="en-US" sz="2000" dirty="0">
                    <a:solidFill>
                      <a:srgbClr val="2855D6"/>
                    </a:solidFill>
                  </a:rPr>
                  <a:t>(# cycles/time) </a:t>
                </a:r>
                <a:r>
                  <a:rPr lang="en-US" sz="2000" dirty="0"/>
                  <a:t>is called its </a:t>
                </a:r>
                <a:r>
                  <a:rPr lang="en-US" sz="2000" dirty="0">
                    <a:solidFill>
                      <a:srgbClr val="FF0000"/>
                    </a:solidFill>
                  </a:rPr>
                  <a:t>frequency (</a:t>
                </a:r>
                <a14:m>
                  <m:oMath xmlns:m="http://schemas.openxmlformats.org/officeDocument/2006/math">
                    <m:r>
                      <a:rPr lang="en-US" sz="2000" b="0" i="1" smtClean="0">
                        <a:solidFill>
                          <a:srgbClr val="FF0000"/>
                        </a:solidFill>
                        <a:latin typeface="Cambria Math" charset="0"/>
                        <a:ea typeface="Cambria Math" charset="0"/>
                        <a:cs typeface="Cambria Math" charset="0"/>
                      </a:rPr>
                      <m:t>𝜈</m:t>
                    </m:r>
                    <m:r>
                      <a:rPr lang="en-US" sz="2000" b="0" i="1" smtClean="0">
                        <a:solidFill>
                          <a:srgbClr val="FF0000"/>
                        </a:solidFill>
                        <a:latin typeface="Cambria Math" charset="0"/>
                        <a:ea typeface="Cambria Math" charset="0"/>
                        <a:cs typeface="Cambria Math" charset="0"/>
                      </a:rPr>
                      <m:t>)</m:t>
                    </m:r>
                  </m:oMath>
                </a14:m>
                <a:r>
                  <a:rPr lang="en-US" sz="2000" dirty="0">
                    <a:solidFill>
                      <a:srgbClr val="FF0000"/>
                    </a:solidFill>
                  </a:rPr>
                  <a:t>, </a:t>
                </a:r>
                <a:r>
                  <a:rPr lang="en-US" sz="2000" dirty="0"/>
                  <a:t>measured in </a:t>
                </a:r>
                <a:r>
                  <a:rPr lang="en-US" sz="2000" dirty="0">
                    <a:solidFill>
                      <a:srgbClr val="2855D6"/>
                    </a:solidFill>
                  </a:rPr>
                  <a:t>Hertz (1 Hz = 1 vibration / second)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08345" y="1336322"/>
                <a:ext cx="8773610" cy="4570872"/>
              </a:xfrm>
              <a:blipFill>
                <a:blip r:embed="rId2"/>
                <a:stretch>
                  <a:fillRect l="-1156" t="-1108" b="-1108"/>
                </a:stretch>
              </a:blipFill>
            </p:spPr>
            <p:txBody>
              <a:bodyPr/>
              <a:lstStyle/>
              <a:p>
                <a:r>
                  <a:rPr lang="en-US">
                    <a:noFill/>
                  </a:rPr>
                  <a:t> </a:t>
                </a:r>
              </a:p>
            </p:txBody>
          </p:sp>
        </mc:Fallback>
      </mc:AlternateContent>
      <p:sp>
        <p:nvSpPr>
          <p:cNvPr id="2" name="Title 1"/>
          <p:cNvSpPr>
            <a:spLocks noGrp="1"/>
          </p:cNvSpPr>
          <p:nvPr>
            <p:ph type="title"/>
          </p:nvPr>
        </p:nvSpPr>
        <p:spPr>
          <a:xfrm>
            <a:off x="457200" y="274638"/>
            <a:ext cx="8229600" cy="878849"/>
          </a:xfrm>
        </p:spPr>
        <p:txBody>
          <a:bodyPr>
            <a:normAutofit/>
          </a:bodyPr>
          <a:lstStyle/>
          <a:p>
            <a:r>
              <a:rPr lang="en-US" dirty="0"/>
              <a:t>Vibrations and terminology</a:t>
            </a:r>
          </a:p>
        </p:txBody>
      </p:sp>
      <p:sp>
        <p:nvSpPr>
          <p:cNvPr id="4" name="TextBox 3"/>
          <p:cNvSpPr txBox="1"/>
          <p:nvPr/>
        </p:nvSpPr>
        <p:spPr>
          <a:xfrm>
            <a:off x="1884775" y="1780381"/>
            <a:ext cx="6248400" cy="369332"/>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Guitar string, pendulum, metronome, spring/mass system</a:t>
            </a:r>
          </a:p>
        </p:txBody>
      </p:sp>
      <p:sp>
        <p:nvSpPr>
          <p:cNvPr id="5" name="TextBox 4"/>
          <p:cNvSpPr txBox="1"/>
          <p:nvPr/>
        </p:nvSpPr>
        <p:spPr>
          <a:xfrm>
            <a:off x="4290349" y="4354385"/>
            <a:ext cx="4292278" cy="369332"/>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Spring-mass systems, a pendulum</a:t>
            </a:r>
          </a:p>
        </p:txBody>
      </p:sp>
      <p:sp>
        <p:nvSpPr>
          <p:cNvPr id="6" name="TextBox 5"/>
          <p:cNvSpPr txBox="1"/>
          <p:nvPr/>
        </p:nvSpPr>
        <p:spPr>
          <a:xfrm>
            <a:off x="1821909" y="2614521"/>
            <a:ext cx="7113746" cy="646331"/>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All of the above, plus: orbits, rotations at constant angular velocity (e.g. spinning CD or record), delivery of a paper each morning, etc.</a:t>
            </a:r>
          </a:p>
        </p:txBody>
      </p:sp>
    </p:spTree>
    <p:extLst>
      <p:ext uri="{BB962C8B-B14F-4D97-AF65-F5344CB8AC3E}">
        <p14:creationId xmlns:p14="http://schemas.microsoft.com/office/powerpoint/2010/main" val="170332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1084"/>
          </a:xfrm>
        </p:spPr>
        <p:txBody>
          <a:bodyPr>
            <a:normAutofit/>
          </a:bodyPr>
          <a:lstStyle/>
          <a:p>
            <a:r>
              <a:rPr lang="en-US" dirty="0"/>
              <a:t>Simple Harmonic Motion</a:t>
            </a:r>
          </a:p>
        </p:txBody>
      </p:sp>
      <p:sp>
        <p:nvSpPr>
          <p:cNvPr id="3" name="Content Placeholder 2"/>
          <p:cNvSpPr>
            <a:spLocks noGrp="1"/>
          </p:cNvSpPr>
          <p:nvPr>
            <p:ph idx="1"/>
          </p:nvPr>
        </p:nvSpPr>
        <p:spPr>
          <a:xfrm>
            <a:off x="219919" y="1201056"/>
            <a:ext cx="8692587" cy="1038578"/>
          </a:xfrm>
        </p:spPr>
        <p:txBody>
          <a:bodyPr>
            <a:normAutofit fontScale="92500" lnSpcReduction="10000"/>
          </a:bodyPr>
          <a:lstStyle/>
          <a:p>
            <a:pPr marL="0" indent="0">
              <a:buNone/>
            </a:pPr>
            <a:r>
              <a:rPr lang="en-US" sz="2600" dirty="0">
                <a:solidFill>
                  <a:srgbClr val="FF0000"/>
                </a:solidFill>
                <a:latin typeface="Apple Chancery" panose="03020702040506060504" pitchFamily="66" charset="-79"/>
                <a:cs typeface="Apple Chancery" panose="03020702040506060504" pitchFamily="66" charset="-79"/>
              </a:rPr>
              <a:t>A vibrating body </a:t>
            </a:r>
            <a:r>
              <a:rPr lang="en-US" sz="2200" dirty="0"/>
              <a:t>executes </a:t>
            </a:r>
            <a:r>
              <a:rPr lang="en-US" sz="2200" dirty="0">
                <a:solidFill>
                  <a:srgbClr val="2855D6"/>
                </a:solidFill>
              </a:rPr>
              <a:t>SIMPLE HARMONIC MOTION </a:t>
            </a:r>
            <a:r>
              <a:rPr lang="en-US" sz="2200" dirty="0"/>
              <a:t>if the </a:t>
            </a:r>
            <a:r>
              <a:rPr lang="en-US" sz="2200" dirty="0">
                <a:solidFill>
                  <a:srgbClr val="2855D6"/>
                </a:solidFill>
              </a:rPr>
              <a:t>restoring force </a:t>
            </a:r>
            <a:r>
              <a:rPr lang="en-US" sz="2200" dirty="0"/>
              <a:t>driving the body back toward its equilibrium position is </a:t>
            </a:r>
            <a:r>
              <a:rPr lang="en-US" sz="2200" dirty="0">
                <a:solidFill>
                  <a:srgbClr val="2855D6"/>
                </a:solidFill>
              </a:rPr>
              <a:t>proportional to the</a:t>
            </a:r>
            <a:r>
              <a:rPr lang="en-US" sz="2200" dirty="0"/>
              <a:t> </a:t>
            </a:r>
            <a:r>
              <a:rPr lang="en-US" sz="2200">
                <a:solidFill>
                  <a:srgbClr val="2855D6"/>
                </a:solidFill>
              </a:rPr>
              <a:t>displacement </a:t>
            </a:r>
            <a:r>
              <a:rPr lang="en-US" sz="2200">
                <a:solidFill>
                  <a:srgbClr val="FF0000"/>
                </a:solidFill>
              </a:rPr>
              <a:t>x</a:t>
            </a:r>
            <a:r>
              <a:rPr lang="en-US" sz="2200"/>
              <a:t> </a:t>
            </a:r>
            <a:r>
              <a:rPr lang="en-US" sz="2200" dirty="0"/>
              <a:t>of the body from its equilibrium position. </a:t>
            </a:r>
          </a:p>
        </p:txBody>
      </p:sp>
      <p:sp>
        <p:nvSpPr>
          <p:cNvPr id="5" name="Content Placeholder 2"/>
          <p:cNvSpPr txBox="1">
            <a:spLocks/>
          </p:cNvSpPr>
          <p:nvPr/>
        </p:nvSpPr>
        <p:spPr>
          <a:xfrm>
            <a:off x="231286" y="2492584"/>
            <a:ext cx="4861367" cy="103857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solidFill>
                  <a:srgbClr val="FF0000"/>
                </a:solidFill>
                <a:latin typeface="Apple Chancery" panose="03020702040506060504" pitchFamily="66" charset="-79"/>
                <a:cs typeface="Apple Chancery" panose="03020702040506060504" pitchFamily="66" charset="-79"/>
              </a:rPr>
              <a:t>The classic example </a:t>
            </a:r>
            <a:r>
              <a:rPr lang="en-US" dirty="0">
                <a:latin typeface="Times New Roman" panose="02020603050405020304" pitchFamily="18" charset="0"/>
                <a:cs typeface="Times New Roman" panose="02020603050405020304" pitchFamily="18" charset="0"/>
              </a:rPr>
              <a:t>is a </a:t>
            </a:r>
            <a:r>
              <a:rPr lang="en-US" dirty="0">
                <a:solidFill>
                  <a:srgbClr val="2855D6"/>
                </a:solidFill>
                <a:latin typeface="Times New Roman" panose="02020603050405020304" pitchFamily="18" charset="0"/>
                <a:cs typeface="Times New Roman" panose="02020603050405020304" pitchFamily="18" charset="0"/>
              </a:rPr>
              <a:t>mass attached to an ideal spring</a:t>
            </a:r>
            <a:r>
              <a:rPr lang="en-US" dirty="0">
                <a:latin typeface="Times New Roman" panose="02020603050405020304" pitchFamily="18" charset="0"/>
                <a:cs typeface="Times New Roman" panose="02020603050405020304" pitchFamily="18" charset="0"/>
              </a:rPr>
              <a:t>. Pull the spring away from equilibrium and release it, what happens?</a:t>
            </a:r>
          </a:p>
        </p:txBody>
      </p:sp>
      <p:sp>
        <p:nvSpPr>
          <p:cNvPr id="6" name="TextBox 5"/>
          <p:cNvSpPr txBox="1"/>
          <p:nvPr/>
        </p:nvSpPr>
        <p:spPr>
          <a:xfrm>
            <a:off x="312517" y="3530278"/>
            <a:ext cx="5069711" cy="2554545"/>
          </a:xfrm>
          <a:prstGeom prst="rect">
            <a:avLst/>
          </a:prstGeom>
          <a:noFill/>
        </p:spPr>
        <p:txBody>
          <a:bodyPr wrap="square" rtlCol="0">
            <a:spAutoFit/>
          </a:bodyPr>
          <a:lstStyle/>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The spring exerts </a:t>
            </a:r>
            <a:r>
              <a:rPr lang="en-US" sz="2000" dirty="0">
                <a:latin typeface="Times New Roman" panose="02020603050405020304" pitchFamily="18" charset="0"/>
                <a:ea typeface="Palatino Linotype" charset="0"/>
                <a:cs typeface="Times New Roman" panose="02020603050405020304" pitchFamily="18" charset="0"/>
              </a:rPr>
              <a:t>a </a:t>
            </a:r>
            <a:r>
              <a:rPr lang="en-US" sz="2000" dirty="0">
                <a:solidFill>
                  <a:srgbClr val="2855D6"/>
                </a:solidFill>
                <a:latin typeface="Times New Roman" panose="02020603050405020304" pitchFamily="18" charset="0"/>
                <a:ea typeface="Palatino Linotype" charset="0"/>
                <a:cs typeface="Times New Roman" panose="02020603050405020304" pitchFamily="18" charset="0"/>
              </a:rPr>
              <a:t>force</a:t>
            </a:r>
            <a:r>
              <a:rPr lang="en-US" sz="2000" dirty="0">
                <a:latin typeface="Times New Roman" panose="02020603050405020304" pitchFamily="18" charset="0"/>
                <a:ea typeface="Palatino Linotype" charset="0"/>
                <a:cs typeface="Times New Roman" panose="02020603050405020304" pitchFamily="18" charset="0"/>
              </a:rPr>
              <a:t> </a:t>
            </a:r>
            <a:r>
              <a:rPr lang="en-US" sz="2000" dirty="0">
                <a:solidFill>
                  <a:srgbClr val="2855D6"/>
                </a:solidFill>
                <a:latin typeface="Times New Roman" panose="02020603050405020304" pitchFamily="18" charset="0"/>
                <a:ea typeface="Palatino Linotype" charset="0"/>
                <a:cs typeface="Times New Roman" panose="02020603050405020304" pitchFamily="18" charset="0"/>
              </a:rPr>
              <a:t>back</a:t>
            </a:r>
            <a:r>
              <a:rPr lang="en-US" sz="2000" dirty="0">
                <a:latin typeface="Times New Roman" panose="02020603050405020304" pitchFamily="18" charset="0"/>
                <a:ea typeface="Palatino Linotype" charset="0"/>
                <a:cs typeface="Times New Roman" panose="02020603050405020304" pitchFamily="18" charset="0"/>
              </a:rPr>
              <a:t> </a:t>
            </a:r>
            <a:r>
              <a:rPr lang="en-US" sz="2000" dirty="0">
                <a:solidFill>
                  <a:srgbClr val="2855D6"/>
                </a:solidFill>
                <a:latin typeface="Times New Roman" panose="02020603050405020304" pitchFamily="18" charset="0"/>
                <a:ea typeface="Palatino Linotype" charset="0"/>
                <a:cs typeface="Times New Roman" panose="02020603050405020304" pitchFamily="18" charset="0"/>
              </a:rPr>
              <a:t>towards equilibrium</a:t>
            </a:r>
            <a:r>
              <a:rPr lang="en-US" sz="2000" dirty="0">
                <a:latin typeface="Times New Roman" panose="02020603050405020304" pitchFamily="18" charset="0"/>
                <a:ea typeface="Palatino Linotype" charset="0"/>
                <a:cs typeface="Times New Roman" panose="02020603050405020304" pitchFamily="18" charset="0"/>
              </a:rPr>
              <a:t>, accelerating it towards the center.</a:t>
            </a:r>
          </a:p>
          <a:p>
            <a:endParaRPr lang="en-US" sz="2000" dirty="0">
              <a:solidFill>
                <a:srgbClr val="2855D6"/>
              </a:solidFill>
              <a:latin typeface="Times New Roman" panose="02020603050405020304" pitchFamily="18" charset="0"/>
              <a:ea typeface="Palatino Linotype" charset="0"/>
              <a:cs typeface="Times New Roman" panose="02020603050405020304" pitchFamily="18" charset="0"/>
            </a:endParaRPr>
          </a:p>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When it reaches </a:t>
            </a:r>
            <a:r>
              <a:rPr lang="en-US" sz="2000" dirty="0">
                <a:solidFill>
                  <a:srgbClr val="2855D6"/>
                </a:solidFill>
                <a:latin typeface="Times New Roman" panose="02020603050405020304" pitchFamily="18" charset="0"/>
                <a:ea typeface="Palatino Linotype" charset="0"/>
                <a:cs typeface="Times New Roman" panose="02020603050405020304" pitchFamily="18" charset="0"/>
              </a:rPr>
              <a:t>equilibrium</a:t>
            </a:r>
            <a:r>
              <a:rPr lang="en-US" sz="2000" dirty="0">
                <a:latin typeface="Times New Roman" panose="02020603050405020304" pitchFamily="18" charset="0"/>
                <a:ea typeface="Palatino Linotype" charset="0"/>
                <a:cs typeface="Times New Roman" panose="02020603050405020304" pitchFamily="18" charset="0"/>
              </a:rPr>
              <a:t>, though, the mass is moving (has inertia and KE!) and </a:t>
            </a:r>
            <a:r>
              <a:rPr lang="en-US" sz="2000" dirty="0">
                <a:solidFill>
                  <a:srgbClr val="2855D6"/>
                </a:solidFill>
                <a:latin typeface="Times New Roman" panose="02020603050405020304" pitchFamily="18" charset="0"/>
                <a:ea typeface="Palatino Linotype" charset="0"/>
                <a:cs typeface="Times New Roman" panose="02020603050405020304" pitchFamily="18" charset="0"/>
              </a:rPr>
              <a:t>continues past</a:t>
            </a:r>
            <a:r>
              <a:rPr lang="mr-IN" sz="2000" dirty="0">
                <a:latin typeface="Times New Roman" panose="02020603050405020304" pitchFamily="18" charset="0"/>
                <a:ea typeface="Palatino Linotype" charset="0"/>
                <a:cs typeface="Palatino Linotype" charset="0"/>
              </a:rPr>
              <a:t>…</a:t>
            </a:r>
            <a:r>
              <a:rPr lang="en-US" sz="2000" dirty="0">
                <a:latin typeface="Times New Roman" panose="02020603050405020304" pitchFamily="18" charset="0"/>
                <a:ea typeface="Palatino Linotype" charset="0"/>
                <a:cs typeface="Times New Roman" panose="02020603050405020304" pitchFamily="18" charset="0"/>
              </a:rPr>
              <a:t>now the </a:t>
            </a:r>
            <a:r>
              <a:rPr lang="en-US" sz="2000" dirty="0">
                <a:solidFill>
                  <a:srgbClr val="2855D6"/>
                </a:solidFill>
                <a:latin typeface="Times New Roman" panose="02020603050405020304" pitchFamily="18" charset="0"/>
                <a:ea typeface="Palatino Linotype" charset="0"/>
                <a:cs typeface="Times New Roman" panose="02020603050405020304" pitchFamily="18" charset="0"/>
              </a:rPr>
              <a:t>force pulls back </a:t>
            </a:r>
            <a:r>
              <a:rPr lang="en-US" sz="2000" dirty="0">
                <a:latin typeface="Times New Roman" panose="02020603050405020304" pitchFamily="18" charset="0"/>
                <a:ea typeface="Palatino Linotype" charset="0"/>
                <a:cs typeface="Times New Roman" panose="02020603050405020304" pitchFamily="18" charset="0"/>
              </a:rPr>
              <a:t>towards equilibrium, accelerating it again but this time slowing it down.</a:t>
            </a:r>
          </a:p>
        </p:txBody>
      </p:sp>
      <p:sp>
        <p:nvSpPr>
          <p:cNvPr id="7" name="Rectangle 6"/>
          <p:cNvSpPr/>
          <p:nvPr/>
        </p:nvSpPr>
        <p:spPr>
          <a:xfrm>
            <a:off x="1244601" y="6330941"/>
            <a:ext cx="5994307" cy="369332"/>
          </a:xfrm>
          <a:prstGeom prst="rect">
            <a:avLst/>
          </a:prstGeom>
        </p:spPr>
        <p:txBody>
          <a:bodyPr wrap="square">
            <a:spAutoFit/>
          </a:bodyPr>
          <a:lstStyle/>
          <a:p>
            <a:r>
              <a:rPr lang="en-US" i="1" dirty="0">
                <a:latin typeface="Palatino Linotype" charset="0"/>
                <a:ea typeface="Palatino Linotype" charset="0"/>
                <a:cs typeface="Palatino Linotype" charset="0"/>
              </a:rPr>
              <a:t>How can we describe or represent this type of periodic motion?</a:t>
            </a:r>
          </a:p>
        </p:txBody>
      </p:sp>
      <p:grpSp>
        <p:nvGrpSpPr>
          <p:cNvPr id="8" name="Group 7">
            <a:extLst>
              <a:ext uri="{FF2B5EF4-FFF2-40B4-BE49-F238E27FC236}">
                <a16:creationId xmlns:a16="http://schemas.microsoft.com/office/drawing/2014/main" id="{37B0B4A9-4D60-B94D-B110-4CF543389243}"/>
              </a:ext>
            </a:extLst>
          </p:cNvPr>
          <p:cNvGrpSpPr/>
          <p:nvPr/>
        </p:nvGrpSpPr>
        <p:grpSpPr>
          <a:xfrm>
            <a:off x="5541155" y="4454117"/>
            <a:ext cx="2416174" cy="651135"/>
            <a:chOff x="1655180" y="3244845"/>
            <a:chExt cx="2416174" cy="651135"/>
          </a:xfrm>
        </p:grpSpPr>
        <p:grpSp>
          <p:nvGrpSpPr>
            <p:cNvPr id="9" name="Group 8">
              <a:extLst>
                <a:ext uri="{FF2B5EF4-FFF2-40B4-BE49-F238E27FC236}">
                  <a16:creationId xmlns:a16="http://schemas.microsoft.com/office/drawing/2014/main" id="{E0569000-3D2D-7F47-A2DF-67762D580881}"/>
                </a:ext>
              </a:extLst>
            </p:cNvPr>
            <p:cNvGrpSpPr/>
            <p:nvPr/>
          </p:nvGrpSpPr>
          <p:grpSpPr>
            <a:xfrm>
              <a:off x="1655180" y="3502853"/>
              <a:ext cx="1902465" cy="252604"/>
              <a:chOff x="1655180" y="3502853"/>
              <a:chExt cx="3079709" cy="252604"/>
            </a:xfrm>
          </p:grpSpPr>
          <p:grpSp>
            <p:nvGrpSpPr>
              <p:cNvPr id="15" name="Group 14">
                <a:extLst>
                  <a:ext uri="{FF2B5EF4-FFF2-40B4-BE49-F238E27FC236}">
                    <a16:creationId xmlns:a16="http://schemas.microsoft.com/office/drawing/2014/main" id="{37AE22EF-3512-C346-BB2A-9A1D1E1261B8}"/>
                  </a:ext>
                </a:extLst>
              </p:cNvPr>
              <p:cNvGrpSpPr/>
              <p:nvPr/>
            </p:nvGrpSpPr>
            <p:grpSpPr>
              <a:xfrm>
                <a:off x="1655180" y="3506075"/>
                <a:ext cx="2948600" cy="249382"/>
                <a:chOff x="2520920" y="475535"/>
                <a:chExt cx="2948600" cy="249382"/>
              </a:xfrm>
            </p:grpSpPr>
            <p:grpSp>
              <p:nvGrpSpPr>
                <p:cNvPr id="17" name="Group 16">
                  <a:extLst>
                    <a:ext uri="{FF2B5EF4-FFF2-40B4-BE49-F238E27FC236}">
                      <a16:creationId xmlns:a16="http://schemas.microsoft.com/office/drawing/2014/main" id="{98E9A101-1B2E-EA44-81C5-BCD81A4BB269}"/>
                    </a:ext>
                  </a:extLst>
                </p:cNvPr>
                <p:cNvGrpSpPr/>
                <p:nvPr/>
              </p:nvGrpSpPr>
              <p:grpSpPr>
                <a:xfrm>
                  <a:off x="2520920" y="475535"/>
                  <a:ext cx="589720" cy="249382"/>
                  <a:chOff x="2520920" y="475535"/>
                  <a:chExt cx="589720" cy="249382"/>
                </a:xfrm>
              </p:grpSpPr>
              <p:sp>
                <p:nvSpPr>
                  <p:cNvPr id="30" name="Freeform 29">
                    <a:extLst>
                      <a:ext uri="{FF2B5EF4-FFF2-40B4-BE49-F238E27FC236}">
                        <a16:creationId xmlns:a16="http://schemas.microsoft.com/office/drawing/2014/main" id="{9744B607-BA66-1C43-BB23-140892E50C5F}"/>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F2E07808-DE6B-DC44-8F52-D6746D8B4295}"/>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763057A-DEB6-4B44-8B66-2752DA7B2F56}"/>
                    </a:ext>
                  </a:extLst>
                </p:cNvPr>
                <p:cNvGrpSpPr/>
                <p:nvPr/>
              </p:nvGrpSpPr>
              <p:grpSpPr>
                <a:xfrm>
                  <a:off x="3110640" y="475535"/>
                  <a:ext cx="589720" cy="249382"/>
                  <a:chOff x="2520920" y="475535"/>
                  <a:chExt cx="589720" cy="249382"/>
                </a:xfrm>
              </p:grpSpPr>
              <p:sp>
                <p:nvSpPr>
                  <p:cNvPr id="28" name="Freeform 27">
                    <a:extLst>
                      <a:ext uri="{FF2B5EF4-FFF2-40B4-BE49-F238E27FC236}">
                        <a16:creationId xmlns:a16="http://schemas.microsoft.com/office/drawing/2014/main" id="{E7054A40-E952-5F4B-8EC9-B1F59F073588}"/>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FB225D27-0461-204D-A465-E2281BE3CF02}"/>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9F7F927-9A62-DA44-AC74-7D7E06749981}"/>
                    </a:ext>
                  </a:extLst>
                </p:cNvPr>
                <p:cNvGrpSpPr/>
                <p:nvPr/>
              </p:nvGrpSpPr>
              <p:grpSpPr>
                <a:xfrm>
                  <a:off x="3700360" y="475535"/>
                  <a:ext cx="589720" cy="249382"/>
                  <a:chOff x="2520920" y="475535"/>
                  <a:chExt cx="589720" cy="249382"/>
                </a:xfrm>
              </p:grpSpPr>
              <p:sp>
                <p:nvSpPr>
                  <p:cNvPr id="26" name="Freeform 25">
                    <a:extLst>
                      <a:ext uri="{FF2B5EF4-FFF2-40B4-BE49-F238E27FC236}">
                        <a16:creationId xmlns:a16="http://schemas.microsoft.com/office/drawing/2014/main" id="{05D7F91A-76BA-9B41-8571-C9527B40926B}"/>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447BDA7E-276F-6745-B1CB-72B1DC490D37}"/>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2FD58BE5-90AA-3743-896A-33F4F925C67D}"/>
                    </a:ext>
                  </a:extLst>
                </p:cNvPr>
                <p:cNvGrpSpPr/>
                <p:nvPr/>
              </p:nvGrpSpPr>
              <p:grpSpPr>
                <a:xfrm>
                  <a:off x="4290080" y="475535"/>
                  <a:ext cx="589720" cy="249382"/>
                  <a:chOff x="2520920" y="475535"/>
                  <a:chExt cx="589720" cy="249382"/>
                </a:xfrm>
              </p:grpSpPr>
              <p:sp>
                <p:nvSpPr>
                  <p:cNvPr id="24" name="Freeform 23">
                    <a:extLst>
                      <a:ext uri="{FF2B5EF4-FFF2-40B4-BE49-F238E27FC236}">
                        <a16:creationId xmlns:a16="http://schemas.microsoft.com/office/drawing/2014/main" id="{B553A21C-66AF-9940-916D-3D5BC9A53FB0}"/>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821D043C-1870-7543-A7A5-88D10EA1016D}"/>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4A7EF56-8810-B440-BCD5-D1195FDEE352}"/>
                    </a:ext>
                  </a:extLst>
                </p:cNvPr>
                <p:cNvGrpSpPr/>
                <p:nvPr/>
              </p:nvGrpSpPr>
              <p:grpSpPr>
                <a:xfrm>
                  <a:off x="4879800" y="475535"/>
                  <a:ext cx="589720" cy="249382"/>
                  <a:chOff x="2520920" y="475535"/>
                  <a:chExt cx="589720" cy="249382"/>
                </a:xfrm>
              </p:grpSpPr>
              <p:sp>
                <p:nvSpPr>
                  <p:cNvPr id="22" name="Freeform 21">
                    <a:extLst>
                      <a:ext uri="{FF2B5EF4-FFF2-40B4-BE49-F238E27FC236}">
                        <a16:creationId xmlns:a16="http://schemas.microsoft.com/office/drawing/2014/main" id="{A91BBC01-91C4-704C-BA25-B1186CBE35A0}"/>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1B258ECD-E69F-6648-81B7-9AF35C5B73DC}"/>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6" name="Freeform 15">
                <a:extLst>
                  <a:ext uri="{FF2B5EF4-FFF2-40B4-BE49-F238E27FC236}">
                    <a16:creationId xmlns:a16="http://schemas.microsoft.com/office/drawing/2014/main" id="{CD9F2F81-7F63-7E4A-BCDA-AC45EF27947B}"/>
                  </a:ext>
                </a:extLst>
              </p:cNvPr>
              <p:cNvSpPr/>
              <p:nvPr/>
            </p:nvSpPr>
            <p:spPr>
              <a:xfrm>
                <a:off x="4601616" y="3502853"/>
                <a:ext cx="133273" cy="107916"/>
              </a:xfrm>
              <a:custGeom>
                <a:avLst/>
                <a:gdLst>
                  <a:gd name="connsiteX0" fmla="*/ 0 w 133273"/>
                  <a:gd name="connsiteY0" fmla="*/ 0 h 107916"/>
                  <a:gd name="connsiteX1" fmla="*/ 62935 w 133273"/>
                  <a:gd name="connsiteY1" fmla="*/ 14808 h 107916"/>
                  <a:gd name="connsiteX2" fmla="*/ 92551 w 133273"/>
                  <a:gd name="connsiteY2" fmla="*/ 51828 h 107916"/>
                  <a:gd name="connsiteX3" fmla="*/ 118465 w 133273"/>
                  <a:gd name="connsiteY3" fmla="*/ 99955 h 107916"/>
                  <a:gd name="connsiteX4" fmla="*/ 133273 w 133273"/>
                  <a:gd name="connsiteY4" fmla="*/ 107359 h 10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73" h="107916">
                    <a:moveTo>
                      <a:pt x="0" y="0"/>
                    </a:moveTo>
                    <a:cubicBezTo>
                      <a:pt x="23755" y="3085"/>
                      <a:pt x="47510" y="6170"/>
                      <a:pt x="62935" y="14808"/>
                    </a:cubicBezTo>
                    <a:cubicBezTo>
                      <a:pt x="78360" y="23446"/>
                      <a:pt x="83296" y="37637"/>
                      <a:pt x="92551" y="51828"/>
                    </a:cubicBezTo>
                    <a:cubicBezTo>
                      <a:pt x="101806" y="66019"/>
                      <a:pt x="118465" y="99955"/>
                      <a:pt x="118465" y="99955"/>
                    </a:cubicBezTo>
                    <a:cubicBezTo>
                      <a:pt x="125252" y="109210"/>
                      <a:pt x="129262" y="108284"/>
                      <a:pt x="133273" y="107359"/>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9D1F9080-C269-5C4A-BE1E-021AFED1FCF9}"/>
                </a:ext>
              </a:extLst>
            </p:cNvPr>
            <p:cNvSpPr/>
            <p:nvPr/>
          </p:nvSpPr>
          <p:spPr>
            <a:xfrm>
              <a:off x="3563765" y="3508143"/>
              <a:ext cx="213567" cy="240435"/>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10">
              <a:extLst>
                <a:ext uri="{FF2B5EF4-FFF2-40B4-BE49-F238E27FC236}">
                  <a16:creationId xmlns:a16="http://schemas.microsoft.com/office/drawing/2014/main" id="{D3DC9ECA-B616-0044-A04F-8F4346E66A53}"/>
                </a:ext>
              </a:extLst>
            </p:cNvPr>
            <p:cNvGraphicFramePr>
              <a:graphicFrameLocks noChangeAspect="1"/>
            </p:cNvGraphicFramePr>
            <p:nvPr>
              <p:extLst>
                <p:ext uri="{D42A27DB-BD31-4B8C-83A1-F6EECF244321}">
                  <p14:modId xmlns:p14="http://schemas.microsoft.com/office/powerpoint/2010/main" val="3627544253"/>
                </p:ext>
              </p:extLst>
            </p:nvPr>
          </p:nvGraphicFramePr>
          <p:xfrm>
            <a:off x="3809184" y="3684842"/>
            <a:ext cx="193675" cy="211138"/>
          </p:xfrm>
          <a:graphic>
            <a:graphicData uri="http://schemas.openxmlformats.org/presentationml/2006/ole">
              <mc:AlternateContent xmlns:mc="http://schemas.openxmlformats.org/markup-compatibility/2006">
                <mc:Choice xmlns:v="urn:schemas-microsoft-com:vml" Requires="v">
                  <p:oleObj spid="_x0000_s9316" r:id="rId3" imgW="139700" imgH="152400" progId="Equation.DSMT4">
                    <p:embed/>
                  </p:oleObj>
                </mc:Choice>
                <mc:Fallback>
                  <p:oleObj r:id="rId3" imgW="139700" imgH="152400" progId="Equation.DSMT4">
                    <p:embed/>
                    <p:pic>
                      <p:nvPicPr>
                        <p:cNvPr id="139" name="Object 138">
                          <a:extLst>
                            <a:ext uri="{FF2B5EF4-FFF2-40B4-BE49-F238E27FC236}">
                              <a16:creationId xmlns:a16="http://schemas.microsoft.com/office/drawing/2014/main" id="{FA88BEDD-685E-2F40-AC57-EB161452002D}"/>
                            </a:ext>
                          </a:extLst>
                        </p:cNvPr>
                        <p:cNvPicPr/>
                        <p:nvPr/>
                      </p:nvPicPr>
                      <p:blipFill>
                        <a:blip r:embed="rId4"/>
                        <a:stretch>
                          <a:fillRect/>
                        </a:stretch>
                      </p:blipFill>
                      <p:spPr>
                        <a:xfrm>
                          <a:off x="3809184" y="3684842"/>
                          <a:ext cx="193675" cy="21113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47B58C8-CDDE-0244-A359-60237B100960}"/>
                </a:ext>
              </a:extLst>
            </p:cNvPr>
            <p:cNvGraphicFramePr>
              <a:graphicFrameLocks noChangeAspect="1"/>
            </p:cNvGraphicFramePr>
            <p:nvPr>
              <p:extLst>
                <p:ext uri="{D42A27DB-BD31-4B8C-83A1-F6EECF244321}">
                  <p14:modId xmlns:p14="http://schemas.microsoft.com/office/powerpoint/2010/main" val="2816735708"/>
                </p:ext>
              </p:extLst>
            </p:nvPr>
          </p:nvGraphicFramePr>
          <p:xfrm>
            <a:off x="3724840" y="3244845"/>
            <a:ext cx="317500" cy="174625"/>
          </p:xfrm>
          <a:graphic>
            <a:graphicData uri="http://schemas.openxmlformats.org/presentationml/2006/ole">
              <mc:AlternateContent xmlns:mc="http://schemas.openxmlformats.org/markup-compatibility/2006">
                <mc:Choice xmlns:v="urn:schemas-microsoft-com:vml" Requires="v">
                  <p:oleObj spid="_x0000_s9317" r:id="rId5" imgW="228600" imgH="127000" progId="Equation.DSMT4">
                    <p:embed/>
                  </p:oleObj>
                </mc:Choice>
                <mc:Fallback>
                  <p:oleObj r:id="rId5" imgW="228600" imgH="127000" progId="Equation.DSMT4">
                    <p:embed/>
                    <p:pic>
                      <p:nvPicPr>
                        <p:cNvPr id="140" name="Object 139">
                          <a:extLst>
                            <a:ext uri="{FF2B5EF4-FFF2-40B4-BE49-F238E27FC236}">
                              <a16:creationId xmlns:a16="http://schemas.microsoft.com/office/drawing/2014/main" id="{1D8B3E55-3ED7-154E-A5F0-6F649E0E6BD6}"/>
                            </a:ext>
                          </a:extLst>
                        </p:cNvPr>
                        <p:cNvPicPr/>
                        <p:nvPr/>
                      </p:nvPicPr>
                      <p:blipFill>
                        <a:blip r:embed="rId6"/>
                        <a:stretch>
                          <a:fillRect/>
                        </a:stretch>
                      </p:blipFill>
                      <p:spPr>
                        <a:xfrm>
                          <a:off x="3724840" y="3244845"/>
                          <a:ext cx="317500" cy="174625"/>
                        </a:xfrm>
                        <a:prstGeom prst="rect">
                          <a:avLst/>
                        </a:prstGeom>
                      </p:spPr>
                    </p:pic>
                  </p:oleObj>
                </mc:Fallback>
              </mc:AlternateContent>
            </a:graphicData>
          </a:graphic>
        </p:graphicFrame>
        <p:cxnSp>
          <p:nvCxnSpPr>
            <p:cNvPr id="13" name="Straight Arrow Connector 12">
              <a:extLst>
                <a:ext uri="{FF2B5EF4-FFF2-40B4-BE49-F238E27FC236}">
                  <a16:creationId xmlns:a16="http://schemas.microsoft.com/office/drawing/2014/main" id="{9D5B6FEC-3E45-3843-BF46-F1EECA6DD921}"/>
                </a:ext>
              </a:extLst>
            </p:cNvPr>
            <p:cNvCxnSpPr>
              <a:cxnSpLocks/>
            </p:cNvCxnSpPr>
            <p:nvPr/>
          </p:nvCxnSpPr>
          <p:spPr>
            <a:xfrm flipH="1">
              <a:off x="3704875" y="3429000"/>
              <a:ext cx="366479"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C83218C-44FB-EC46-9647-E0C220831534}"/>
                </a:ext>
              </a:extLst>
            </p:cNvPr>
            <p:cNvCxnSpPr>
              <a:cxnSpLocks/>
            </p:cNvCxnSpPr>
            <p:nvPr/>
          </p:nvCxnSpPr>
          <p:spPr>
            <a:xfrm>
              <a:off x="3777332" y="3628360"/>
              <a:ext cx="214846" cy="0"/>
            </a:xfrm>
            <a:prstGeom prst="straightConnector1">
              <a:avLst/>
            </a:prstGeom>
            <a:ln w="38100">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73517DF6-EF55-AE43-BD82-BFE8B94A1E1C}"/>
              </a:ext>
            </a:extLst>
          </p:cNvPr>
          <p:cNvGrpSpPr/>
          <p:nvPr/>
        </p:nvGrpSpPr>
        <p:grpSpPr>
          <a:xfrm>
            <a:off x="5541155" y="2899766"/>
            <a:ext cx="2879849" cy="708897"/>
            <a:chOff x="1655180" y="1690494"/>
            <a:chExt cx="2879849" cy="708897"/>
          </a:xfrm>
        </p:grpSpPr>
        <p:grpSp>
          <p:nvGrpSpPr>
            <p:cNvPr id="33" name="Group 32">
              <a:extLst>
                <a:ext uri="{FF2B5EF4-FFF2-40B4-BE49-F238E27FC236}">
                  <a16:creationId xmlns:a16="http://schemas.microsoft.com/office/drawing/2014/main" id="{06A154AD-A504-AC4A-B34B-5A3E232664C7}"/>
                </a:ext>
              </a:extLst>
            </p:cNvPr>
            <p:cNvGrpSpPr/>
            <p:nvPr/>
          </p:nvGrpSpPr>
          <p:grpSpPr>
            <a:xfrm>
              <a:off x="1655180" y="1984531"/>
              <a:ext cx="2658861" cy="249382"/>
              <a:chOff x="1655180" y="1984531"/>
              <a:chExt cx="3079709" cy="249382"/>
            </a:xfrm>
          </p:grpSpPr>
          <p:grpSp>
            <p:nvGrpSpPr>
              <p:cNvPr id="39" name="Group 38">
                <a:extLst>
                  <a:ext uri="{FF2B5EF4-FFF2-40B4-BE49-F238E27FC236}">
                    <a16:creationId xmlns:a16="http://schemas.microsoft.com/office/drawing/2014/main" id="{D04F1F33-4BB8-A74D-A540-24FFC1940C23}"/>
                  </a:ext>
                </a:extLst>
              </p:cNvPr>
              <p:cNvGrpSpPr/>
              <p:nvPr/>
            </p:nvGrpSpPr>
            <p:grpSpPr>
              <a:xfrm>
                <a:off x="1655180" y="1984531"/>
                <a:ext cx="2948600" cy="249382"/>
                <a:chOff x="2520920" y="475535"/>
                <a:chExt cx="2948600" cy="249382"/>
              </a:xfrm>
            </p:grpSpPr>
            <p:grpSp>
              <p:nvGrpSpPr>
                <p:cNvPr id="41" name="Group 40">
                  <a:extLst>
                    <a:ext uri="{FF2B5EF4-FFF2-40B4-BE49-F238E27FC236}">
                      <a16:creationId xmlns:a16="http://schemas.microsoft.com/office/drawing/2014/main" id="{A39621CB-F75D-7B4F-9C52-A330A11E9F4E}"/>
                    </a:ext>
                  </a:extLst>
                </p:cNvPr>
                <p:cNvGrpSpPr/>
                <p:nvPr/>
              </p:nvGrpSpPr>
              <p:grpSpPr>
                <a:xfrm>
                  <a:off x="2520920" y="475535"/>
                  <a:ext cx="589720" cy="249382"/>
                  <a:chOff x="2520920" y="475535"/>
                  <a:chExt cx="589720" cy="249382"/>
                </a:xfrm>
              </p:grpSpPr>
              <p:sp>
                <p:nvSpPr>
                  <p:cNvPr id="54" name="Freeform 53">
                    <a:extLst>
                      <a:ext uri="{FF2B5EF4-FFF2-40B4-BE49-F238E27FC236}">
                        <a16:creationId xmlns:a16="http://schemas.microsoft.com/office/drawing/2014/main" id="{5D3AF94A-A305-A64A-BDCD-FE3DDA1B5F30}"/>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a:extLst>
                      <a:ext uri="{FF2B5EF4-FFF2-40B4-BE49-F238E27FC236}">
                        <a16:creationId xmlns:a16="http://schemas.microsoft.com/office/drawing/2014/main" id="{7E838BAF-9A2B-1142-A08B-837587A90A2B}"/>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8E01EBD1-1D71-174D-AAE6-DDF0BC14C6BB}"/>
                    </a:ext>
                  </a:extLst>
                </p:cNvPr>
                <p:cNvGrpSpPr/>
                <p:nvPr/>
              </p:nvGrpSpPr>
              <p:grpSpPr>
                <a:xfrm>
                  <a:off x="3110640" y="475535"/>
                  <a:ext cx="589720" cy="249382"/>
                  <a:chOff x="2520920" y="475535"/>
                  <a:chExt cx="589720" cy="249382"/>
                </a:xfrm>
              </p:grpSpPr>
              <p:sp>
                <p:nvSpPr>
                  <p:cNvPr id="52" name="Freeform 51">
                    <a:extLst>
                      <a:ext uri="{FF2B5EF4-FFF2-40B4-BE49-F238E27FC236}">
                        <a16:creationId xmlns:a16="http://schemas.microsoft.com/office/drawing/2014/main" id="{9D923872-CD33-8646-81B0-0806F2DACC3D}"/>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52">
                    <a:extLst>
                      <a:ext uri="{FF2B5EF4-FFF2-40B4-BE49-F238E27FC236}">
                        <a16:creationId xmlns:a16="http://schemas.microsoft.com/office/drawing/2014/main" id="{428FF053-8636-DD49-A1C5-D85C0D8AC9FC}"/>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64F53605-F236-2E4D-BCD0-E81711B74EC0}"/>
                    </a:ext>
                  </a:extLst>
                </p:cNvPr>
                <p:cNvGrpSpPr/>
                <p:nvPr/>
              </p:nvGrpSpPr>
              <p:grpSpPr>
                <a:xfrm>
                  <a:off x="3700360" y="475535"/>
                  <a:ext cx="589720" cy="249382"/>
                  <a:chOff x="2520920" y="475535"/>
                  <a:chExt cx="589720" cy="249382"/>
                </a:xfrm>
              </p:grpSpPr>
              <p:sp>
                <p:nvSpPr>
                  <p:cNvPr id="50" name="Freeform 49">
                    <a:extLst>
                      <a:ext uri="{FF2B5EF4-FFF2-40B4-BE49-F238E27FC236}">
                        <a16:creationId xmlns:a16="http://schemas.microsoft.com/office/drawing/2014/main" id="{45C68327-E6C8-B344-8F89-A7E7749DA7EF}"/>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CB4E7CD7-7889-D441-A0D0-CC039B4241E0}"/>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D619ED07-8889-1D45-BB87-8B54DB734C15}"/>
                    </a:ext>
                  </a:extLst>
                </p:cNvPr>
                <p:cNvGrpSpPr/>
                <p:nvPr/>
              </p:nvGrpSpPr>
              <p:grpSpPr>
                <a:xfrm>
                  <a:off x="4290080" y="475535"/>
                  <a:ext cx="589720" cy="249382"/>
                  <a:chOff x="2520920" y="475535"/>
                  <a:chExt cx="589720" cy="249382"/>
                </a:xfrm>
              </p:grpSpPr>
              <p:sp>
                <p:nvSpPr>
                  <p:cNvPr id="48" name="Freeform 47">
                    <a:extLst>
                      <a:ext uri="{FF2B5EF4-FFF2-40B4-BE49-F238E27FC236}">
                        <a16:creationId xmlns:a16="http://schemas.microsoft.com/office/drawing/2014/main" id="{3E88CD7E-D6FF-6443-B3D2-73FFF24D0953}"/>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26EC635E-F925-564C-B3ED-4B403B965A47}"/>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DE50688-5F50-9C42-B9A5-DFEC4CC56FB5}"/>
                    </a:ext>
                  </a:extLst>
                </p:cNvPr>
                <p:cNvGrpSpPr/>
                <p:nvPr/>
              </p:nvGrpSpPr>
              <p:grpSpPr>
                <a:xfrm>
                  <a:off x="4879800" y="475535"/>
                  <a:ext cx="589720" cy="249382"/>
                  <a:chOff x="2520920" y="475535"/>
                  <a:chExt cx="589720" cy="249382"/>
                </a:xfrm>
              </p:grpSpPr>
              <p:sp>
                <p:nvSpPr>
                  <p:cNvPr id="46" name="Freeform 45">
                    <a:extLst>
                      <a:ext uri="{FF2B5EF4-FFF2-40B4-BE49-F238E27FC236}">
                        <a16:creationId xmlns:a16="http://schemas.microsoft.com/office/drawing/2014/main" id="{0F4C62B9-3930-4A41-B525-FC514C652932}"/>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50C046A0-07D7-5446-92F6-883947678D83}"/>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0" name="Freeform 39">
                <a:extLst>
                  <a:ext uri="{FF2B5EF4-FFF2-40B4-BE49-F238E27FC236}">
                    <a16:creationId xmlns:a16="http://schemas.microsoft.com/office/drawing/2014/main" id="{2EA77794-8612-6045-AC53-9B2AE07C8A5F}"/>
                  </a:ext>
                </a:extLst>
              </p:cNvPr>
              <p:cNvSpPr/>
              <p:nvPr/>
            </p:nvSpPr>
            <p:spPr>
              <a:xfrm>
                <a:off x="4601616" y="1984531"/>
                <a:ext cx="133273" cy="107916"/>
              </a:xfrm>
              <a:custGeom>
                <a:avLst/>
                <a:gdLst>
                  <a:gd name="connsiteX0" fmla="*/ 0 w 133273"/>
                  <a:gd name="connsiteY0" fmla="*/ 0 h 107916"/>
                  <a:gd name="connsiteX1" fmla="*/ 62935 w 133273"/>
                  <a:gd name="connsiteY1" fmla="*/ 14808 h 107916"/>
                  <a:gd name="connsiteX2" fmla="*/ 92551 w 133273"/>
                  <a:gd name="connsiteY2" fmla="*/ 51828 h 107916"/>
                  <a:gd name="connsiteX3" fmla="*/ 118465 w 133273"/>
                  <a:gd name="connsiteY3" fmla="*/ 99955 h 107916"/>
                  <a:gd name="connsiteX4" fmla="*/ 133273 w 133273"/>
                  <a:gd name="connsiteY4" fmla="*/ 107359 h 10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73" h="107916">
                    <a:moveTo>
                      <a:pt x="0" y="0"/>
                    </a:moveTo>
                    <a:cubicBezTo>
                      <a:pt x="23755" y="3085"/>
                      <a:pt x="47510" y="6170"/>
                      <a:pt x="62935" y="14808"/>
                    </a:cubicBezTo>
                    <a:cubicBezTo>
                      <a:pt x="78360" y="23446"/>
                      <a:pt x="83296" y="37637"/>
                      <a:pt x="92551" y="51828"/>
                    </a:cubicBezTo>
                    <a:cubicBezTo>
                      <a:pt x="101806" y="66019"/>
                      <a:pt x="118465" y="99955"/>
                      <a:pt x="118465" y="99955"/>
                    </a:cubicBezTo>
                    <a:cubicBezTo>
                      <a:pt x="125252" y="109210"/>
                      <a:pt x="129262" y="108284"/>
                      <a:pt x="133273" y="107359"/>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FAA4F367-F84D-2745-8925-7E9FF1142DF4}"/>
                </a:ext>
              </a:extLst>
            </p:cNvPr>
            <p:cNvSpPr/>
            <p:nvPr/>
          </p:nvSpPr>
          <p:spPr>
            <a:xfrm>
              <a:off x="4321462" y="1982415"/>
              <a:ext cx="213567" cy="240435"/>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82F77BB9-110C-AB4A-870C-F5A8FE67C1FE}"/>
                </a:ext>
              </a:extLst>
            </p:cNvPr>
            <p:cNvCxnSpPr>
              <a:cxnSpLocks/>
            </p:cNvCxnSpPr>
            <p:nvPr/>
          </p:nvCxnSpPr>
          <p:spPr>
            <a:xfrm>
              <a:off x="4061766" y="1869576"/>
              <a:ext cx="366479"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CE91C02-5D6D-9C45-AD70-4F0A9911CCAA}"/>
                </a:ext>
              </a:extLst>
            </p:cNvPr>
            <p:cNvCxnSpPr>
              <a:cxnSpLocks/>
            </p:cNvCxnSpPr>
            <p:nvPr/>
          </p:nvCxnSpPr>
          <p:spPr>
            <a:xfrm flipH="1">
              <a:off x="4119044" y="2109222"/>
              <a:ext cx="214846" cy="0"/>
            </a:xfrm>
            <a:prstGeom prst="straightConnector1">
              <a:avLst/>
            </a:prstGeom>
            <a:ln w="38100">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a:extLst>
                <a:ext uri="{FF2B5EF4-FFF2-40B4-BE49-F238E27FC236}">
                  <a16:creationId xmlns:a16="http://schemas.microsoft.com/office/drawing/2014/main" id="{A0F3293E-601A-C74A-A99D-6F27856C10E7}"/>
                </a:ext>
              </a:extLst>
            </p:cNvPr>
            <p:cNvGraphicFramePr>
              <a:graphicFrameLocks noChangeAspect="1"/>
            </p:cNvGraphicFramePr>
            <p:nvPr>
              <p:extLst>
                <p:ext uri="{D42A27DB-BD31-4B8C-83A1-F6EECF244321}">
                  <p14:modId xmlns:p14="http://schemas.microsoft.com/office/powerpoint/2010/main" val="3964659671"/>
                </p:ext>
              </p:extLst>
            </p:nvPr>
          </p:nvGraphicFramePr>
          <p:xfrm>
            <a:off x="3989031" y="2188254"/>
            <a:ext cx="317500" cy="211137"/>
          </p:xfrm>
          <a:graphic>
            <a:graphicData uri="http://schemas.openxmlformats.org/presentationml/2006/ole">
              <mc:AlternateContent xmlns:mc="http://schemas.openxmlformats.org/markup-compatibility/2006">
                <mc:Choice xmlns:v="urn:schemas-microsoft-com:vml" Requires="v">
                  <p:oleObj spid="_x0000_s9318" r:id="rId7" imgW="228600" imgH="152400" progId="Equation.DSMT4">
                    <p:embed/>
                  </p:oleObj>
                </mc:Choice>
                <mc:Fallback>
                  <p:oleObj r:id="rId7" imgW="228600" imgH="152400" progId="Equation.DSMT4">
                    <p:embed/>
                    <p:pic>
                      <p:nvPicPr>
                        <p:cNvPr id="137" name="Object 136">
                          <a:extLst>
                            <a:ext uri="{FF2B5EF4-FFF2-40B4-BE49-F238E27FC236}">
                              <a16:creationId xmlns:a16="http://schemas.microsoft.com/office/drawing/2014/main" id="{E0BF6359-1756-9B4F-B23F-6FF983403961}"/>
                            </a:ext>
                          </a:extLst>
                        </p:cNvPr>
                        <p:cNvPicPr/>
                        <p:nvPr/>
                      </p:nvPicPr>
                      <p:blipFill>
                        <a:blip r:embed="rId8"/>
                        <a:stretch>
                          <a:fillRect/>
                        </a:stretch>
                      </p:blipFill>
                      <p:spPr>
                        <a:xfrm>
                          <a:off x="3989031" y="2188254"/>
                          <a:ext cx="317500" cy="211137"/>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4BA2F646-C0CB-7941-92CC-75463A6A3FE9}"/>
                </a:ext>
              </a:extLst>
            </p:cNvPr>
            <p:cNvGraphicFramePr>
              <a:graphicFrameLocks noChangeAspect="1"/>
            </p:cNvGraphicFramePr>
            <p:nvPr>
              <p:extLst>
                <p:ext uri="{D42A27DB-BD31-4B8C-83A1-F6EECF244321}">
                  <p14:modId xmlns:p14="http://schemas.microsoft.com/office/powerpoint/2010/main" val="1909589394"/>
                </p:ext>
              </p:extLst>
            </p:nvPr>
          </p:nvGraphicFramePr>
          <p:xfrm>
            <a:off x="4141057" y="1690494"/>
            <a:ext cx="176213" cy="174625"/>
          </p:xfrm>
          <a:graphic>
            <a:graphicData uri="http://schemas.openxmlformats.org/presentationml/2006/ole">
              <mc:AlternateContent xmlns:mc="http://schemas.openxmlformats.org/markup-compatibility/2006">
                <mc:Choice xmlns:v="urn:schemas-microsoft-com:vml" Requires="v">
                  <p:oleObj spid="_x0000_s9319" r:id="rId9" imgW="127000" imgH="127000" progId="Equation.DSMT4">
                    <p:embed/>
                  </p:oleObj>
                </mc:Choice>
                <mc:Fallback>
                  <p:oleObj r:id="rId9" imgW="127000" imgH="127000" progId="Equation.DSMT4">
                    <p:embed/>
                    <p:pic>
                      <p:nvPicPr>
                        <p:cNvPr id="138" name="Object 137">
                          <a:extLst>
                            <a:ext uri="{FF2B5EF4-FFF2-40B4-BE49-F238E27FC236}">
                              <a16:creationId xmlns:a16="http://schemas.microsoft.com/office/drawing/2014/main" id="{31982961-4ABF-A44F-8BC6-6B146332F119}"/>
                            </a:ext>
                          </a:extLst>
                        </p:cNvPr>
                        <p:cNvPicPr/>
                        <p:nvPr/>
                      </p:nvPicPr>
                      <p:blipFill>
                        <a:blip r:embed="rId10"/>
                        <a:stretch>
                          <a:fillRect/>
                        </a:stretch>
                      </p:blipFill>
                      <p:spPr>
                        <a:xfrm>
                          <a:off x="4141057" y="1690494"/>
                          <a:ext cx="176213" cy="174625"/>
                        </a:xfrm>
                        <a:prstGeom prst="rect">
                          <a:avLst/>
                        </a:prstGeom>
                      </p:spPr>
                    </p:pic>
                  </p:oleObj>
                </mc:Fallback>
              </mc:AlternateContent>
            </a:graphicData>
          </a:graphic>
        </p:graphicFrame>
      </p:grpSp>
      <p:sp>
        <p:nvSpPr>
          <p:cNvPr id="56" name="Freeform 55">
            <a:extLst>
              <a:ext uri="{FF2B5EF4-FFF2-40B4-BE49-F238E27FC236}">
                <a16:creationId xmlns:a16="http://schemas.microsoft.com/office/drawing/2014/main" id="{6294AB40-8409-4B40-BE75-D13CEFC49757}"/>
              </a:ext>
            </a:extLst>
          </p:cNvPr>
          <p:cNvSpPr/>
          <p:nvPr/>
        </p:nvSpPr>
        <p:spPr>
          <a:xfrm>
            <a:off x="8487591" y="2434642"/>
            <a:ext cx="133273" cy="107916"/>
          </a:xfrm>
          <a:custGeom>
            <a:avLst/>
            <a:gdLst>
              <a:gd name="connsiteX0" fmla="*/ 0 w 133273"/>
              <a:gd name="connsiteY0" fmla="*/ 0 h 107916"/>
              <a:gd name="connsiteX1" fmla="*/ 62935 w 133273"/>
              <a:gd name="connsiteY1" fmla="*/ 14808 h 107916"/>
              <a:gd name="connsiteX2" fmla="*/ 92551 w 133273"/>
              <a:gd name="connsiteY2" fmla="*/ 51828 h 107916"/>
              <a:gd name="connsiteX3" fmla="*/ 118465 w 133273"/>
              <a:gd name="connsiteY3" fmla="*/ 99955 h 107916"/>
              <a:gd name="connsiteX4" fmla="*/ 133273 w 133273"/>
              <a:gd name="connsiteY4" fmla="*/ 107359 h 10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73" h="107916">
                <a:moveTo>
                  <a:pt x="0" y="0"/>
                </a:moveTo>
                <a:cubicBezTo>
                  <a:pt x="23755" y="3085"/>
                  <a:pt x="47510" y="6170"/>
                  <a:pt x="62935" y="14808"/>
                </a:cubicBezTo>
                <a:cubicBezTo>
                  <a:pt x="78360" y="23446"/>
                  <a:pt x="83296" y="37637"/>
                  <a:pt x="92551" y="51828"/>
                </a:cubicBezTo>
                <a:cubicBezTo>
                  <a:pt x="101806" y="66019"/>
                  <a:pt x="118465" y="99955"/>
                  <a:pt x="118465" y="99955"/>
                </a:cubicBezTo>
                <a:cubicBezTo>
                  <a:pt x="125252" y="109210"/>
                  <a:pt x="129262" y="108284"/>
                  <a:pt x="133273" y="107359"/>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2707F94-CF50-9E41-B012-66BA55741462}"/>
              </a:ext>
            </a:extLst>
          </p:cNvPr>
          <p:cNvSpPr/>
          <p:nvPr/>
        </p:nvSpPr>
        <p:spPr>
          <a:xfrm>
            <a:off x="5449491" y="3023340"/>
            <a:ext cx="91664" cy="590309"/>
          </a:xfrm>
          <a:prstGeom prst="rect">
            <a:avLst/>
          </a:prstGeom>
          <a:solidFill>
            <a:srgbClr val="2855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D8E91AA-A133-4641-A91E-46B722119640}"/>
              </a:ext>
            </a:extLst>
          </p:cNvPr>
          <p:cNvSpPr/>
          <p:nvPr/>
        </p:nvSpPr>
        <p:spPr>
          <a:xfrm>
            <a:off x="5449491" y="3784112"/>
            <a:ext cx="91664" cy="590309"/>
          </a:xfrm>
          <a:prstGeom prst="rect">
            <a:avLst/>
          </a:prstGeom>
          <a:solidFill>
            <a:srgbClr val="2855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22FD1E5-0F91-A949-ACF6-1074CD729956}"/>
              </a:ext>
            </a:extLst>
          </p:cNvPr>
          <p:cNvSpPr/>
          <p:nvPr/>
        </p:nvSpPr>
        <p:spPr>
          <a:xfrm>
            <a:off x="5449491" y="4544884"/>
            <a:ext cx="91664" cy="590309"/>
          </a:xfrm>
          <a:prstGeom prst="rect">
            <a:avLst/>
          </a:prstGeom>
          <a:solidFill>
            <a:srgbClr val="2855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9E52063-2FFC-8549-908A-399AB19D339C}"/>
              </a:ext>
            </a:extLst>
          </p:cNvPr>
          <p:cNvSpPr/>
          <p:nvPr/>
        </p:nvSpPr>
        <p:spPr>
          <a:xfrm>
            <a:off x="5449491" y="5305656"/>
            <a:ext cx="91664" cy="590309"/>
          </a:xfrm>
          <a:prstGeom prst="rect">
            <a:avLst/>
          </a:prstGeom>
          <a:solidFill>
            <a:srgbClr val="2855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5155DCE1-C5C4-AB4E-B264-3B6E361D4CAB}"/>
              </a:ext>
            </a:extLst>
          </p:cNvPr>
          <p:cNvGrpSpPr/>
          <p:nvPr/>
        </p:nvGrpSpPr>
        <p:grpSpPr>
          <a:xfrm>
            <a:off x="5541156" y="3952964"/>
            <a:ext cx="2515377" cy="250993"/>
            <a:chOff x="1655181" y="2743692"/>
            <a:chExt cx="2515377" cy="250993"/>
          </a:xfrm>
        </p:grpSpPr>
        <p:grpSp>
          <p:nvGrpSpPr>
            <p:cNvPr id="62" name="Group 61">
              <a:extLst>
                <a:ext uri="{FF2B5EF4-FFF2-40B4-BE49-F238E27FC236}">
                  <a16:creationId xmlns:a16="http://schemas.microsoft.com/office/drawing/2014/main" id="{8DF389ED-01EC-6140-AEC3-86360EBA3B3D}"/>
                </a:ext>
              </a:extLst>
            </p:cNvPr>
            <p:cNvGrpSpPr/>
            <p:nvPr/>
          </p:nvGrpSpPr>
          <p:grpSpPr>
            <a:xfrm>
              <a:off x="1655181" y="2743692"/>
              <a:ext cx="2295522" cy="250993"/>
              <a:chOff x="1655180" y="2743692"/>
              <a:chExt cx="3079709" cy="250993"/>
            </a:xfrm>
          </p:grpSpPr>
          <p:grpSp>
            <p:nvGrpSpPr>
              <p:cNvPr id="64" name="Group 63">
                <a:extLst>
                  <a:ext uri="{FF2B5EF4-FFF2-40B4-BE49-F238E27FC236}">
                    <a16:creationId xmlns:a16="http://schemas.microsoft.com/office/drawing/2014/main" id="{09397D80-F6CE-C745-B4C7-C6E4F5C092E6}"/>
                  </a:ext>
                </a:extLst>
              </p:cNvPr>
              <p:cNvGrpSpPr/>
              <p:nvPr/>
            </p:nvGrpSpPr>
            <p:grpSpPr>
              <a:xfrm>
                <a:off x="1655180" y="2745303"/>
                <a:ext cx="2948600" cy="249382"/>
                <a:chOff x="2520920" y="475535"/>
                <a:chExt cx="2948600" cy="249382"/>
              </a:xfrm>
            </p:grpSpPr>
            <p:grpSp>
              <p:nvGrpSpPr>
                <p:cNvPr id="66" name="Group 65">
                  <a:extLst>
                    <a:ext uri="{FF2B5EF4-FFF2-40B4-BE49-F238E27FC236}">
                      <a16:creationId xmlns:a16="http://schemas.microsoft.com/office/drawing/2014/main" id="{C5BB8445-5087-944B-9AFF-6BB836AB358D}"/>
                    </a:ext>
                  </a:extLst>
                </p:cNvPr>
                <p:cNvGrpSpPr/>
                <p:nvPr/>
              </p:nvGrpSpPr>
              <p:grpSpPr>
                <a:xfrm>
                  <a:off x="2520920" y="475535"/>
                  <a:ext cx="589720" cy="249382"/>
                  <a:chOff x="2520920" y="475535"/>
                  <a:chExt cx="589720" cy="249382"/>
                </a:xfrm>
              </p:grpSpPr>
              <p:sp>
                <p:nvSpPr>
                  <p:cNvPr id="79" name="Freeform 78">
                    <a:extLst>
                      <a:ext uri="{FF2B5EF4-FFF2-40B4-BE49-F238E27FC236}">
                        <a16:creationId xmlns:a16="http://schemas.microsoft.com/office/drawing/2014/main" id="{C4EC0084-BD52-7549-87AB-193542C416D6}"/>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Freeform 79">
                    <a:extLst>
                      <a:ext uri="{FF2B5EF4-FFF2-40B4-BE49-F238E27FC236}">
                        <a16:creationId xmlns:a16="http://schemas.microsoft.com/office/drawing/2014/main" id="{19CE26F8-B6AE-7649-99E8-EEBDFE060A94}"/>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4EBD15E6-7191-8D46-A176-756DC31705B8}"/>
                    </a:ext>
                  </a:extLst>
                </p:cNvPr>
                <p:cNvGrpSpPr/>
                <p:nvPr/>
              </p:nvGrpSpPr>
              <p:grpSpPr>
                <a:xfrm>
                  <a:off x="3110640" y="475535"/>
                  <a:ext cx="589720" cy="249382"/>
                  <a:chOff x="2520920" y="475535"/>
                  <a:chExt cx="589720" cy="249382"/>
                </a:xfrm>
              </p:grpSpPr>
              <p:sp>
                <p:nvSpPr>
                  <p:cNvPr id="77" name="Freeform 76">
                    <a:extLst>
                      <a:ext uri="{FF2B5EF4-FFF2-40B4-BE49-F238E27FC236}">
                        <a16:creationId xmlns:a16="http://schemas.microsoft.com/office/drawing/2014/main" id="{3FAAF7AF-D21D-AB4A-BB6F-26E97EE2A039}"/>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Freeform 77">
                    <a:extLst>
                      <a:ext uri="{FF2B5EF4-FFF2-40B4-BE49-F238E27FC236}">
                        <a16:creationId xmlns:a16="http://schemas.microsoft.com/office/drawing/2014/main" id="{D2837A10-F9E2-7245-8400-F27EFCE7EF9B}"/>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1C74BB88-3B41-4540-A567-33D3A79B43DB}"/>
                    </a:ext>
                  </a:extLst>
                </p:cNvPr>
                <p:cNvGrpSpPr/>
                <p:nvPr/>
              </p:nvGrpSpPr>
              <p:grpSpPr>
                <a:xfrm>
                  <a:off x="3700360" y="475535"/>
                  <a:ext cx="589720" cy="249382"/>
                  <a:chOff x="2520920" y="475535"/>
                  <a:chExt cx="589720" cy="249382"/>
                </a:xfrm>
              </p:grpSpPr>
              <p:sp>
                <p:nvSpPr>
                  <p:cNvPr id="75" name="Freeform 74">
                    <a:extLst>
                      <a:ext uri="{FF2B5EF4-FFF2-40B4-BE49-F238E27FC236}">
                        <a16:creationId xmlns:a16="http://schemas.microsoft.com/office/drawing/2014/main" id="{622F9A13-5914-AF45-95E3-AAD25FEB4CD9}"/>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B0BBB0AD-D239-FA46-8A77-79E5DC8D1194}"/>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67E1BD4A-4453-974F-9711-DC5DD2DD417D}"/>
                    </a:ext>
                  </a:extLst>
                </p:cNvPr>
                <p:cNvGrpSpPr/>
                <p:nvPr/>
              </p:nvGrpSpPr>
              <p:grpSpPr>
                <a:xfrm>
                  <a:off x="4290080" y="475535"/>
                  <a:ext cx="589720" cy="249382"/>
                  <a:chOff x="2520920" y="475535"/>
                  <a:chExt cx="589720" cy="249382"/>
                </a:xfrm>
              </p:grpSpPr>
              <p:sp>
                <p:nvSpPr>
                  <p:cNvPr id="73" name="Freeform 72">
                    <a:extLst>
                      <a:ext uri="{FF2B5EF4-FFF2-40B4-BE49-F238E27FC236}">
                        <a16:creationId xmlns:a16="http://schemas.microsoft.com/office/drawing/2014/main" id="{CA2C522E-AF83-3F42-8C47-6E2F2A9BA352}"/>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0CD9D96C-F5FD-434B-B6CB-2E4039F98D88}"/>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C51BFF1B-5AEB-9648-B0C3-1B295DB7B914}"/>
                    </a:ext>
                  </a:extLst>
                </p:cNvPr>
                <p:cNvGrpSpPr/>
                <p:nvPr/>
              </p:nvGrpSpPr>
              <p:grpSpPr>
                <a:xfrm>
                  <a:off x="4879800" y="475535"/>
                  <a:ext cx="589720" cy="249382"/>
                  <a:chOff x="2520920" y="475535"/>
                  <a:chExt cx="589720" cy="249382"/>
                </a:xfrm>
              </p:grpSpPr>
              <p:sp>
                <p:nvSpPr>
                  <p:cNvPr id="71" name="Freeform 70">
                    <a:extLst>
                      <a:ext uri="{FF2B5EF4-FFF2-40B4-BE49-F238E27FC236}">
                        <a16:creationId xmlns:a16="http://schemas.microsoft.com/office/drawing/2014/main" id="{584368F9-106A-C148-8FA1-CEF3043C3A1B}"/>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Freeform 71">
                    <a:extLst>
                      <a:ext uri="{FF2B5EF4-FFF2-40B4-BE49-F238E27FC236}">
                        <a16:creationId xmlns:a16="http://schemas.microsoft.com/office/drawing/2014/main" id="{AAB1455D-1A69-6442-82B8-A7132E08D8E8}"/>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Freeform 64">
                <a:extLst>
                  <a:ext uri="{FF2B5EF4-FFF2-40B4-BE49-F238E27FC236}">
                    <a16:creationId xmlns:a16="http://schemas.microsoft.com/office/drawing/2014/main" id="{880430D0-66FC-4147-AFB3-15A2ED3D8C7A}"/>
                  </a:ext>
                </a:extLst>
              </p:cNvPr>
              <p:cNvSpPr/>
              <p:nvPr/>
            </p:nvSpPr>
            <p:spPr>
              <a:xfrm>
                <a:off x="4601616" y="2743692"/>
                <a:ext cx="133273" cy="107916"/>
              </a:xfrm>
              <a:custGeom>
                <a:avLst/>
                <a:gdLst>
                  <a:gd name="connsiteX0" fmla="*/ 0 w 133273"/>
                  <a:gd name="connsiteY0" fmla="*/ 0 h 107916"/>
                  <a:gd name="connsiteX1" fmla="*/ 62935 w 133273"/>
                  <a:gd name="connsiteY1" fmla="*/ 14808 h 107916"/>
                  <a:gd name="connsiteX2" fmla="*/ 92551 w 133273"/>
                  <a:gd name="connsiteY2" fmla="*/ 51828 h 107916"/>
                  <a:gd name="connsiteX3" fmla="*/ 118465 w 133273"/>
                  <a:gd name="connsiteY3" fmla="*/ 99955 h 107916"/>
                  <a:gd name="connsiteX4" fmla="*/ 133273 w 133273"/>
                  <a:gd name="connsiteY4" fmla="*/ 107359 h 10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73" h="107916">
                    <a:moveTo>
                      <a:pt x="0" y="0"/>
                    </a:moveTo>
                    <a:cubicBezTo>
                      <a:pt x="23755" y="3085"/>
                      <a:pt x="47510" y="6170"/>
                      <a:pt x="62935" y="14808"/>
                    </a:cubicBezTo>
                    <a:cubicBezTo>
                      <a:pt x="78360" y="23446"/>
                      <a:pt x="83296" y="37637"/>
                      <a:pt x="92551" y="51828"/>
                    </a:cubicBezTo>
                    <a:cubicBezTo>
                      <a:pt x="101806" y="66019"/>
                      <a:pt x="118465" y="99955"/>
                      <a:pt x="118465" y="99955"/>
                    </a:cubicBezTo>
                    <a:cubicBezTo>
                      <a:pt x="125252" y="109210"/>
                      <a:pt x="129262" y="108284"/>
                      <a:pt x="133273" y="107359"/>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272D8A4B-6B0F-0E4D-A30C-145D9F22360D}"/>
                </a:ext>
              </a:extLst>
            </p:cNvPr>
            <p:cNvSpPr/>
            <p:nvPr/>
          </p:nvSpPr>
          <p:spPr>
            <a:xfrm>
              <a:off x="3956991" y="2751030"/>
              <a:ext cx="213567" cy="240435"/>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DADACC34-3B84-D646-B556-DC313FCFB2C4}"/>
              </a:ext>
            </a:extLst>
          </p:cNvPr>
          <p:cNvGrpSpPr/>
          <p:nvPr/>
        </p:nvGrpSpPr>
        <p:grpSpPr>
          <a:xfrm>
            <a:off x="5541155" y="5201418"/>
            <a:ext cx="2402676" cy="632237"/>
            <a:chOff x="1655180" y="3992146"/>
            <a:chExt cx="2402676" cy="632237"/>
          </a:xfrm>
        </p:grpSpPr>
        <p:grpSp>
          <p:nvGrpSpPr>
            <p:cNvPr id="82" name="Group 81">
              <a:extLst>
                <a:ext uri="{FF2B5EF4-FFF2-40B4-BE49-F238E27FC236}">
                  <a16:creationId xmlns:a16="http://schemas.microsoft.com/office/drawing/2014/main" id="{C9C1363E-8272-754C-8CFD-7B0EEE8809A8}"/>
                </a:ext>
              </a:extLst>
            </p:cNvPr>
            <p:cNvGrpSpPr/>
            <p:nvPr/>
          </p:nvGrpSpPr>
          <p:grpSpPr>
            <a:xfrm>
              <a:off x="1655180" y="4262014"/>
              <a:ext cx="1527401" cy="254215"/>
              <a:chOff x="1655180" y="4262014"/>
              <a:chExt cx="3079709" cy="254215"/>
            </a:xfrm>
          </p:grpSpPr>
          <p:grpSp>
            <p:nvGrpSpPr>
              <p:cNvPr id="88" name="Group 87">
                <a:extLst>
                  <a:ext uri="{FF2B5EF4-FFF2-40B4-BE49-F238E27FC236}">
                    <a16:creationId xmlns:a16="http://schemas.microsoft.com/office/drawing/2014/main" id="{E884AE95-A624-3045-B5D0-D9E3C6F03D35}"/>
                  </a:ext>
                </a:extLst>
              </p:cNvPr>
              <p:cNvGrpSpPr/>
              <p:nvPr/>
            </p:nvGrpSpPr>
            <p:grpSpPr>
              <a:xfrm>
                <a:off x="1655180" y="4266847"/>
                <a:ext cx="2948600" cy="249382"/>
                <a:chOff x="2520920" y="475535"/>
                <a:chExt cx="2948600" cy="249382"/>
              </a:xfrm>
            </p:grpSpPr>
            <p:grpSp>
              <p:nvGrpSpPr>
                <p:cNvPr id="90" name="Group 89">
                  <a:extLst>
                    <a:ext uri="{FF2B5EF4-FFF2-40B4-BE49-F238E27FC236}">
                      <a16:creationId xmlns:a16="http://schemas.microsoft.com/office/drawing/2014/main" id="{6850289E-94D9-FD4C-91A4-C4D07F07C748}"/>
                    </a:ext>
                  </a:extLst>
                </p:cNvPr>
                <p:cNvGrpSpPr/>
                <p:nvPr/>
              </p:nvGrpSpPr>
              <p:grpSpPr>
                <a:xfrm>
                  <a:off x="2520920" y="475535"/>
                  <a:ext cx="589720" cy="249382"/>
                  <a:chOff x="2520920" y="475535"/>
                  <a:chExt cx="589720" cy="249382"/>
                </a:xfrm>
              </p:grpSpPr>
              <p:sp>
                <p:nvSpPr>
                  <p:cNvPr id="103" name="Freeform 102">
                    <a:extLst>
                      <a:ext uri="{FF2B5EF4-FFF2-40B4-BE49-F238E27FC236}">
                        <a16:creationId xmlns:a16="http://schemas.microsoft.com/office/drawing/2014/main" id="{A5D9B38D-5C4F-7C43-A27F-0E08E35EABA9}"/>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Freeform 103">
                    <a:extLst>
                      <a:ext uri="{FF2B5EF4-FFF2-40B4-BE49-F238E27FC236}">
                        <a16:creationId xmlns:a16="http://schemas.microsoft.com/office/drawing/2014/main" id="{F8990999-D8F6-7D44-87F4-0EB278F1F6C4}"/>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12CA2BC0-F9B7-224A-8190-BDD8B71FA0B9}"/>
                    </a:ext>
                  </a:extLst>
                </p:cNvPr>
                <p:cNvGrpSpPr/>
                <p:nvPr/>
              </p:nvGrpSpPr>
              <p:grpSpPr>
                <a:xfrm>
                  <a:off x="3110640" y="475535"/>
                  <a:ext cx="589720" cy="249382"/>
                  <a:chOff x="2520920" y="475535"/>
                  <a:chExt cx="589720" cy="249382"/>
                </a:xfrm>
              </p:grpSpPr>
              <p:sp>
                <p:nvSpPr>
                  <p:cNvPr id="101" name="Freeform 100">
                    <a:extLst>
                      <a:ext uri="{FF2B5EF4-FFF2-40B4-BE49-F238E27FC236}">
                        <a16:creationId xmlns:a16="http://schemas.microsoft.com/office/drawing/2014/main" id="{E45A6849-D0C2-DD4F-86D8-4187FE821707}"/>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Freeform 101">
                    <a:extLst>
                      <a:ext uri="{FF2B5EF4-FFF2-40B4-BE49-F238E27FC236}">
                        <a16:creationId xmlns:a16="http://schemas.microsoft.com/office/drawing/2014/main" id="{75A7993E-E7D0-FB45-8ED6-1D0A7A0CD961}"/>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2C082EB5-4D20-8A41-B5DE-8B99C8E7DDF6}"/>
                    </a:ext>
                  </a:extLst>
                </p:cNvPr>
                <p:cNvGrpSpPr/>
                <p:nvPr/>
              </p:nvGrpSpPr>
              <p:grpSpPr>
                <a:xfrm>
                  <a:off x="3700360" y="475535"/>
                  <a:ext cx="589720" cy="249382"/>
                  <a:chOff x="2520920" y="475535"/>
                  <a:chExt cx="589720" cy="249382"/>
                </a:xfrm>
              </p:grpSpPr>
              <p:sp>
                <p:nvSpPr>
                  <p:cNvPr id="99" name="Freeform 98">
                    <a:extLst>
                      <a:ext uri="{FF2B5EF4-FFF2-40B4-BE49-F238E27FC236}">
                        <a16:creationId xmlns:a16="http://schemas.microsoft.com/office/drawing/2014/main" id="{2352B80D-BBA8-5247-B1EF-B8B58CC71A5A}"/>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Freeform 99">
                    <a:extLst>
                      <a:ext uri="{FF2B5EF4-FFF2-40B4-BE49-F238E27FC236}">
                        <a16:creationId xmlns:a16="http://schemas.microsoft.com/office/drawing/2014/main" id="{AF4919F1-F3E0-214B-80B5-8F4390F7F68C}"/>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9CF67595-3586-3E4A-A542-FA06EDCBD68B}"/>
                    </a:ext>
                  </a:extLst>
                </p:cNvPr>
                <p:cNvGrpSpPr/>
                <p:nvPr/>
              </p:nvGrpSpPr>
              <p:grpSpPr>
                <a:xfrm>
                  <a:off x="4290080" y="475535"/>
                  <a:ext cx="589720" cy="249382"/>
                  <a:chOff x="2520920" y="475535"/>
                  <a:chExt cx="589720" cy="249382"/>
                </a:xfrm>
              </p:grpSpPr>
              <p:sp>
                <p:nvSpPr>
                  <p:cNvPr id="97" name="Freeform 96">
                    <a:extLst>
                      <a:ext uri="{FF2B5EF4-FFF2-40B4-BE49-F238E27FC236}">
                        <a16:creationId xmlns:a16="http://schemas.microsoft.com/office/drawing/2014/main" id="{6A47D070-C0B5-4E4A-8515-EAD18D129610}"/>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Freeform 97">
                    <a:extLst>
                      <a:ext uri="{FF2B5EF4-FFF2-40B4-BE49-F238E27FC236}">
                        <a16:creationId xmlns:a16="http://schemas.microsoft.com/office/drawing/2014/main" id="{0654A0C5-50CB-3949-BEF9-2CA25E9BE1B7}"/>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448A5E4D-D3A7-0F49-9909-4C152DA2092A}"/>
                    </a:ext>
                  </a:extLst>
                </p:cNvPr>
                <p:cNvGrpSpPr/>
                <p:nvPr/>
              </p:nvGrpSpPr>
              <p:grpSpPr>
                <a:xfrm>
                  <a:off x="4879800" y="475535"/>
                  <a:ext cx="589720" cy="249382"/>
                  <a:chOff x="2520920" y="475535"/>
                  <a:chExt cx="589720" cy="249382"/>
                </a:xfrm>
              </p:grpSpPr>
              <p:sp>
                <p:nvSpPr>
                  <p:cNvPr id="95" name="Freeform 94">
                    <a:extLst>
                      <a:ext uri="{FF2B5EF4-FFF2-40B4-BE49-F238E27FC236}">
                        <a16:creationId xmlns:a16="http://schemas.microsoft.com/office/drawing/2014/main" id="{A802C8BB-80BC-7549-B7DE-65D4002076A0}"/>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Freeform 95">
                    <a:extLst>
                      <a:ext uri="{FF2B5EF4-FFF2-40B4-BE49-F238E27FC236}">
                        <a16:creationId xmlns:a16="http://schemas.microsoft.com/office/drawing/2014/main" id="{BAE4B3A5-FA68-CA4A-B182-BDD168D9DAA4}"/>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89" name="Freeform 88">
                <a:extLst>
                  <a:ext uri="{FF2B5EF4-FFF2-40B4-BE49-F238E27FC236}">
                    <a16:creationId xmlns:a16="http://schemas.microsoft.com/office/drawing/2014/main" id="{234BC66D-A796-8B43-8ED7-69E27D25F7ED}"/>
                  </a:ext>
                </a:extLst>
              </p:cNvPr>
              <p:cNvSpPr/>
              <p:nvPr/>
            </p:nvSpPr>
            <p:spPr>
              <a:xfrm>
                <a:off x="4601616" y="4262014"/>
                <a:ext cx="133273" cy="107916"/>
              </a:xfrm>
              <a:custGeom>
                <a:avLst/>
                <a:gdLst>
                  <a:gd name="connsiteX0" fmla="*/ 0 w 133273"/>
                  <a:gd name="connsiteY0" fmla="*/ 0 h 107916"/>
                  <a:gd name="connsiteX1" fmla="*/ 62935 w 133273"/>
                  <a:gd name="connsiteY1" fmla="*/ 14808 h 107916"/>
                  <a:gd name="connsiteX2" fmla="*/ 92551 w 133273"/>
                  <a:gd name="connsiteY2" fmla="*/ 51828 h 107916"/>
                  <a:gd name="connsiteX3" fmla="*/ 118465 w 133273"/>
                  <a:gd name="connsiteY3" fmla="*/ 99955 h 107916"/>
                  <a:gd name="connsiteX4" fmla="*/ 133273 w 133273"/>
                  <a:gd name="connsiteY4" fmla="*/ 107359 h 10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73" h="107916">
                    <a:moveTo>
                      <a:pt x="0" y="0"/>
                    </a:moveTo>
                    <a:cubicBezTo>
                      <a:pt x="23755" y="3085"/>
                      <a:pt x="47510" y="6170"/>
                      <a:pt x="62935" y="14808"/>
                    </a:cubicBezTo>
                    <a:cubicBezTo>
                      <a:pt x="78360" y="23446"/>
                      <a:pt x="83296" y="37637"/>
                      <a:pt x="92551" y="51828"/>
                    </a:cubicBezTo>
                    <a:cubicBezTo>
                      <a:pt x="101806" y="66019"/>
                      <a:pt x="118465" y="99955"/>
                      <a:pt x="118465" y="99955"/>
                    </a:cubicBezTo>
                    <a:cubicBezTo>
                      <a:pt x="125252" y="109210"/>
                      <a:pt x="129262" y="108284"/>
                      <a:pt x="133273" y="107359"/>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393653B0-6371-134B-AD91-BA1686FD4C54}"/>
                </a:ext>
              </a:extLst>
            </p:cNvPr>
            <p:cNvSpPr/>
            <p:nvPr/>
          </p:nvSpPr>
          <p:spPr>
            <a:xfrm>
              <a:off x="3187792" y="4271007"/>
              <a:ext cx="213567" cy="240435"/>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4" name="Object 83">
              <a:extLst>
                <a:ext uri="{FF2B5EF4-FFF2-40B4-BE49-F238E27FC236}">
                  <a16:creationId xmlns:a16="http://schemas.microsoft.com/office/drawing/2014/main" id="{2FA72C87-B0E4-CC4A-8174-4BD12BEC334A}"/>
                </a:ext>
              </a:extLst>
            </p:cNvPr>
            <p:cNvGraphicFramePr>
              <a:graphicFrameLocks noChangeAspect="1"/>
            </p:cNvGraphicFramePr>
            <p:nvPr>
              <p:extLst>
                <p:ext uri="{D42A27DB-BD31-4B8C-83A1-F6EECF244321}">
                  <p14:modId xmlns:p14="http://schemas.microsoft.com/office/powerpoint/2010/main" val="2518884669"/>
                </p:ext>
              </p:extLst>
            </p:nvPr>
          </p:nvGraphicFramePr>
          <p:xfrm>
            <a:off x="3602110" y="4412876"/>
            <a:ext cx="193881" cy="211507"/>
          </p:xfrm>
          <a:graphic>
            <a:graphicData uri="http://schemas.openxmlformats.org/presentationml/2006/ole">
              <mc:AlternateContent xmlns:mc="http://schemas.openxmlformats.org/markup-compatibility/2006">
                <mc:Choice xmlns:v="urn:schemas-microsoft-com:vml" Requires="v">
                  <p:oleObj spid="_x0000_s9320" r:id="rId11" imgW="139700" imgH="152400" progId="Equation.DSMT4">
                    <p:embed/>
                  </p:oleObj>
                </mc:Choice>
                <mc:Fallback>
                  <p:oleObj r:id="rId11" imgW="139700" imgH="152400" progId="Equation.DSMT4">
                    <p:embed/>
                    <p:pic>
                      <p:nvPicPr>
                        <p:cNvPr id="134" name="Object 133">
                          <a:extLst>
                            <a:ext uri="{FF2B5EF4-FFF2-40B4-BE49-F238E27FC236}">
                              <a16:creationId xmlns:a16="http://schemas.microsoft.com/office/drawing/2014/main" id="{DE861359-3626-BB4A-8B8C-2E92C67E416E}"/>
                            </a:ext>
                          </a:extLst>
                        </p:cNvPr>
                        <p:cNvPicPr/>
                        <p:nvPr/>
                      </p:nvPicPr>
                      <p:blipFill>
                        <a:blip r:embed="rId12"/>
                        <a:stretch>
                          <a:fillRect/>
                        </a:stretch>
                      </p:blipFill>
                      <p:spPr>
                        <a:xfrm>
                          <a:off x="3602110" y="4412876"/>
                          <a:ext cx="193881" cy="211507"/>
                        </a:xfrm>
                        <a:prstGeom prst="rect">
                          <a:avLst/>
                        </a:prstGeom>
                      </p:spPr>
                    </p:pic>
                  </p:oleObj>
                </mc:Fallback>
              </mc:AlternateContent>
            </a:graphicData>
          </a:graphic>
        </p:graphicFrame>
        <p:cxnSp>
          <p:nvCxnSpPr>
            <p:cNvPr id="85" name="Straight Arrow Connector 84">
              <a:extLst>
                <a:ext uri="{FF2B5EF4-FFF2-40B4-BE49-F238E27FC236}">
                  <a16:creationId xmlns:a16="http://schemas.microsoft.com/office/drawing/2014/main" id="{4C9CF707-35F2-A54B-885F-ED2D4E7204E4}"/>
                </a:ext>
              </a:extLst>
            </p:cNvPr>
            <p:cNvCxnSpPr>
              <a:cxnSpLocks/>
            </p:cNvCxnSpPr>
            <p:nvPr/>
          </p:nvCxnSpPr>
          <p:spPr>
            <a:xfrm flipH="1">
              <a:off x="3276988" y="4180990"/>
              <a:ext cx="780868"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68DCC5EA-12BD-C647-B777-992061316332}"/>
                </a:ext>
              </a:extLst>
            </p:cNvPr>
            <p:cNvCxnSpPr>
              <a:cxnSpLocks/>
            </p:cNvCxnSpPr>
            <p:nvPr/>
          </p:nvCxnSpPr>
          <p:spPr>
            <a:xfrm>
              <a:off x="3392148" y="4381797"/>
              <a:ext cx="518543" cy="0"/>
            </a:xfrm>
            <a:prstGeom prst="straightConnector1">
              <a:avLst/>
            </a:prstGeom>
            <a:ln w="38100">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87" name="Object 86">
              <a:extLst>
                <a:ext uri="{FF2B5EF4-FFF2-40B4-BE49-F238E27FC236}">
                  <a16:creationId xmlns:a16="http://schemas.microsoft.com/office/drawing/2014/main" id="{E48A7C5B-34FC-FE45-B4E6-AD1D6F734E6E}"/>
                </a:ext>
              </a:extLst>
            </p:cNvPr>
            <p:cNvGraphicFramePr>
              <a:graphicFrameLocks noChangeAspect="1"/>
            </p:cNvGraphicFramePr>
            <p:nvPr>
              <p:extLst>
                <p:ext uri="{D42A27DB-BD31-4B8C-83A1-F6EECF244321}">
                  <p14:modId xmlns:p14="http://schemas.microsoft.com/office/powerpoint/2010/main" val="1140967010"/>
                </p:ext>
              </p:extLst>
            </p:nvPr>
          </p:nvGraphicFramePr>
          <p:xfrm>
            <a:off x="3352933" y="3992146"/>
            <a:ext cx="317500" cy="174625"/>
          </p:xfrm>
          <a:graphic>
            <a:graphicData uri="http://schemas.openxmlformats.org/presentationml/2006/ole">
              <mc:AlternateContent xmlns:mc="http://schemas.openxmlformats.org/markup-compatibility/2006">
                <mc:Choice xmlns:v="urn:schemas-microsoft-com:vml" Requires="v">
                  <p:oleObj spid="_x0000_s9321" r:id="rId13" imgW="228600" imgH="127000" progId="Equation.DSMT4">
                    <p:embed/>
                  </p:oleObj>
                </mc:Choice>
                <mc:Fallback>
                  <p:oleObj r:id="rId13" imgW="228600" imgH="127000" progId="Equation.DSMT4">
                    <p:embed/>
                    <p:pic>
                      <p:nvPicPr>
                        <p:cNvPr id="146" name="Object 145">
                          <a:extLst>
                            <a:ext uri="{FF2B5EF4-FFF2-40B4-BE49-F238E27FC236}">
                              <a16:creationId xmlns:a16="http://schemas.microsoft.com/office/drawing/2014/main" id="{B7CF4891-34A3-6748-957C-2017B15C241F}"/>
                            </a:ext>
                          </a:extLst>
                        </p:cNvPr>
                        <p:cNvPicPr/>
                        <p:nvPr/>
                      </p:nvPicPr>
                      <p:blipFill>
                        <a:blip r:embed="rId14"/>
                        <a:stretch>
                          <a:fillRect/>
                        </a:stretch>
                      </p:blipFill>
                      <p:spPr>
                        <a:xfrm>
                          <a:off x="3352933" y="3992146"/>
                          <a:ext cx="317500" cy="174625"/>
                        </a:xfrm>
                        <a:prstGeom prst="rect">
                          <a:avLst/>
                        </a:prstGeom>
                      </p:spPr>
                    </p:pic>
                  </p:oleObj>
                </mc:Fallback>
              </mc:AlternateContent>
            </a:graphicData>
          </a:graphic>
        </p:graphicFrame>
      </p:grpSp>
      <p:cxnSp>
        <p:nvCxnSpPr>
          <p:cNvPr id="115" name="Straight Arrow Connector 114">
            <a:extLst>
              <a:ext uri="{FF2B5EF4-FFF2-40B4-BE49-F238E27FC236}">
                <a16:creationId xmlns:a16="http://schemas.microsoft.com/office/drawing/2014/main" id="{80B42D06-4C7F-8C43-B5F3-388B29D225F9}"/>
              </a:ext>
            </a:extLst>
          </p:cNvPr>
          <p:cNvCxnSpPr>
            <a:cxnSpLocks/>
          </p:cNvCxnSpPr>
          <p:nvPr/>
        </p:nvCxnSpPr>
        <p:spPr>
          <a:xfrm flipH="1">
            <a:off x="8101252" y="2549711"/>
            <a:ext cx="518543" cy="0"/>
          </a:xfrm>
          <a:prstGeom prst="straightConnector1">
            <a:avLst/>
          </a:prstGeom>
          <a:ln w="38100">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16" name="Object 115">
            <a:extLst>
              <a:ext uri="{FF2B5EF4-FFF2-40B4-BE49-F238E27FC236}">
                <a16:creationId xmlns:a16="http://schemas.microsoft.com/office/drawing/2014/main" id="{1607919E-C7E8-6043-82BC-70853E7B2F15}"/>
              </a:ext>
            </a:extLst>
          </p:cNvPr>
          <p:cNvGraphicFramePr>
            <a:graphicFrameLocks noChangeAspect="1"/>
          </p:cNvGraphicFramePr>
          <p:nvPr>
            <p:extLst>
              <p:ext uri="{D42A27DB-BD31-4B8C-83A1-F6EECF244321}">
                <p14:modId xmlns:p14="http://schemas.microsoft.com/office/powerpoint/2010/main" val="3054257045"/>
              </p:ext>
            </p:extLst>
          </p:nvPr>
        </p:nvGraphicFramePr>
        <p:xfrm>
          <a:off x="8017583" y="2625225"/>
          <a:ext cx="317500" cy="211137"/>
        </p:xfrm>
        <a:graphic>
          <a:graphicData uri="http://schemas.openxmlformats.org/presentationml/2006/ole">
            <mc:AlternateContent xmlns:mc="http://schemas.openxmlformats.org/markup-compatibility/2006">
              <mc:Choice xmlns:v="urn:schemas-microsoft-com:vml" Requires="v">
                <p:oleObj spid="_x0000_s9322" r:id="rId15" imgW="228600" imgH="152400" progId="Equation.DSMT4">
                  <p:embed/>
                </p:oleObj>
              </mc:Choice>
              <mc:Fallback>
                <p:oleObj r:id="rId15" imgW="228600" imgH="152400" progId="Equation.DSMT4">
                  <p:embed/>
                  <p:pic>
                    <p:nvPicPr>
                      <p:cNvPr id="135" name="Object 134">
                        <a:extLst>
                          <a:ext uri="{FF2B5EF4-FFF2-40B4-BE49-F238E27FC236}">
                            <a16:creationId xmlns:a16="http://schemas.microsoft.com/office/drawing/2014/main" id="{57B97B7F-B02F-1A44-8096-B6C2A6BFF0CD}"/>
                          </a:ext>
                        </a:extLst>
                      </p:cNvPr>
                      <p:cNvPicPr/>
                      <p:nvPr/>
                    </p:nvPicPr>
                    <p:blipFill>
                      <a:blip r:embed="rId16"/>
                      <a:stretch>
                        <a:fillRect/>
                      </a:stretch>
                    </p:blipFill>
                    <p:spPr>
                      <a:xfrm>
                        <a:off x="8017583" y="2625225"/>
                        <a:ext cx="317500" cy="211137"/>
                      </a:xfrm>
                      <a:prstGeom prst="rect">
                        <a:avLst/>
                      </a:prstGeom>
                    </p:spPr>
                  </p:pic>
                </p:oleObj>
              </mc:Fallback>
            </mc:AlternateContent>
          </a:graphicData>
        </a:graphic>
      </p:graphicFrame>
      <p:grpSp>
        <p:nvGrpSpPr>
          <p:cNvPr id="132" name="Group 131">
            <a:extLst>
              <a:ext uri="{FF2B5EF4-FFF2-40B4-BE49-F238E27FC236}">
                <a16:creationId xmlns:a16="http://schemas.microsoft.com/office/drawing/2014/main" id="{71DB6CDC-3862-324C-A057-AE8ACEB13FD0}"/>
              </a:ext>
            </a:extLst>
          </p:cNvPr>
          <p:cNvGrpSpPr/>
          <p:nvPr/>
        </p:nvGrpSpPr>
        <p:grpSpPr>
          <a:xfrm>
            <a:off x="5449491" y="1952422"/>
            <a:ext cx="3381992" cy="4630940"/>
            <a:chOff x="5449491" y="1952422"/>
            <a:chExt cx="3381992" cy="4630940"/>
          </a:xfrm>
        </p:grpSpPr>
        <p:sp>
          <p:nvSpPr>
            <p:cNvPr id="106" name="Rectangle 105">
              <a:extLst>
                <a:ext uri="{FF2B5EF4-FFF2-40B4-BE49-F238E27FC236}">
                  <a16:creationId xmlns:a16="http://schemas.microsoft.com/office/drawing/2014/main" id="{8ED48897-D504-CE4A-9207-7BF5C1915E10}"/>
                </a:ext>
              </a:extLst>
            </p:cNvPr>
            <p:cNvSpPr/>
            <p:nvPr/>
          </p:nvSpPr>
          <p:spPr>
            <a:xfrm>
              <a:off x="5449491" y="2262568"/>
              <a:ext cx="91664" cy="590309"/>
            </a:xfrm>
            <a:prstGeom prst="rect">
              <a:avLst/>
            </a:prstGeom>
            <a:solidFill>
              <a:srgbClr val="2855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BA8D40B4-863D-D144-BED8-131F88AE6308}"/>
                </a:ext>
              </a:extLst>
            </p:cNvPr>
            <p:cNvCxnSpPr>
              <a:cxnSpLocks/>
            </p:cNvCxnSpPr>
            <p:nvPr/>
          </p:nvCxnSpPr>
          <p:spPr>
            <a:xfrm>
              <a:off x="7945383" y="1952422"/>
              <a:ext cx="2583" cy="4061767"/>
            </a:xfrm>
            <a:prstGeom prst="line">
              <a:avLst/>
            </a:prstGeom>
            <a:ln w="127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0B9A6799-419C-E14B-9C3C-1E2145113E70}"/>
                </a:ext>
              </a:extLst>
            </p:cNvPr>
            <p:cNvSpPr/>
            <p:nvPr/>
          </p:nvSpPr>
          <p:spPr>
            <a:xfrm>
              <a:off x="8617916" y="2434574"/>
              <a:ext cx="213567" cy="240435"/>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6979651A-98B4-7943-A271-AD66EAC7C3F6}"/>
                </a:ext>
              </a:extLst>
            </p:cNvPr>
            <p:cNvGrpSpPr/>
            <p:nvPr/>
          </p:nvGrpSpPr>
          <p:grpSpPr>
            <a:xfrm>
              <a:off x="5541155" y="2433031"/>
              <a:ext cx="589720" cy="249382"/>
              <a:chOff x="2520920" y="475535"/>
              <a:chExt cx="589720" cy="249382"/>
            </a:xfrm>
          </p:grpSpPr>
          <p:sp>
            <p:nvSpPr>
              <p:cNvPr id="130" name="Freeform 129">
                <a:extLst>
                  <a:ext uri="{FF2B5EF4-FFF2-40B4-BE49-F238E27FC236}">
                    <a16:creationId xmlns:a16="http://schemas.microsoft.com/office/drawing/2014/main" id="{8630D98B-0C7A-CB4C-8248-3B237808792A}"/>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Freeform 130">
                <a:extLst>
                  <a:ext uri="{FF2B5EF4-FFF2-40B4-BE49-F238E27FC236}">
                    <a16:creationId xmlns:a16="http://schemas.microsoft.com/office/drawing/2014/main" id="{1759AFC6-8A2A-F34B-A738-6B02004B74E9}"/>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DE657D75-29A8-7E4B-8752-393FE47E3C5F}"/>
                </a:ext>
              </a:extLst>
            </p:cNvPr>
            <p:cNvGrpSpPr/>
            <p:nvPr/>
          </p:nvGrpSpPr>
          <p:grpSpPr>
            <a:xfrm>
              <a:off x="6130875" y="2433031"/>
              <a:ext cx="589720" cy="249382"/>
              <a:chOff x="2520920" y="475535"/>
              <a:chExt cx="589720" cy="249382"/>
            </a:xfrm>
          </p:grpSpPr>
          <p:sp>
            <p:nvSpPr>
              <p:cNvPr id="128" name="Freeform 127">
                <a:extLst>
                  <a:ext uri="{FF2B5EF4-FFF2-40B4-BE49-F238E27FC236}">
                    <a16:creationId xmlns:a16="http://schemas.microsoft.com/office/drawing/2014/main" id="{FE807284-1CFD-D74F-A6C5-B6FD3A7B2733}"/>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Freeform 128">
                <a:extLst>
                  <a:ext uri="{FF2B5EF4-FFF2-40B4-BE49-F238E27FC236}">
                    <a16:creationId xmlns:a16="http://schemas.microsoft.com/office/drawing/2014/main" id="{333A74F6-941C-8B4B-BD6C-BC6A8E98AA76}"/>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72B207F3-392B-FA49-AEFF-6C275BB6E598}"/>
                </a:ext>
              </a:extLst>
            </p:cNvPr>
            <p:cNvGrpSpPr/>
            <p:nvPr/>
          </p:nvGrpSpPr>
          <p:grpSpPr>
            <a:xfrm>
              <a:off x="6720595" y="2433031"/>
              <a:ext cx="589720" cy="249382"/>
              <a:chOff x="2520920" y="475535"/>
              <a:chExt cx="589720" cy="249382"/>
            </a:xfrm>
          </p:grpSpPr>
          <p:sp>
            <p:nvSpPr>
              <p:cNvPr id="126" name="Freeform 125">
                <a:extLst>
                  <a:ext uri="{FF2B5EF4-FFF2-40B4-BE49-F238E27FC236}">
                    <a16:creationId xmlns:a16="http://schemas.microsoft.com/office/drawing/2014/main" id="{C427010C-7D6C-5944-BC98-E357D33D9046}"/>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Freeform 126">
                <a:extLst>
                  <a:ext uri="{FF2B5EF4-FFF2-40B4-BE49-F238E27FC236}">
                    <a16:creationId xmlns:a16="http://schemas.microsoft.com/office/drawing/2014/main" id="{F8DF21D1-FD98-8D40-BEAA-01A8F0AB6D29}"/>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0C49487D-F67B-E14E-A488-900F7663D85E}"/>
                </a:ext>
              </a:extLst>
            </p:cNvPr>
            <p:cNvGrpSpPr/>
            <p:nvPr/>
          </p:nvGrpSpPr>
          <p:grpSpPr>
            <a:xfrm>
              <a:off x="7310315" y="2433031"/>
              <a:ext cx="589720" cy="249382"/>
              <a:chOff x="2520920" y="475535"/>
              <a:chExt cx="589720" cy="249382"/>
            </a:xfrm>
          </p:grpSpPr>
          <p:sp>
            <p:nvSpPr>
              <p:cNvPr id="124" name="Freeform 123">
                <a:extLst>
                  <a:ext uri="{FF2B5EF4-FFF2-40B4-BE49-F238E27FC236}">
                    <a16:creationId xmlns:a16="http://schemas.microsoft.com/office/drawing/2014/main" id="{FFEA6ADF-1FBA-2A4E-AE19-FD41F0377EC0}"/>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Freeform 124">
                <a:extLst>
                  <a:ext uri="{FF2B5EF4-FFF2-40B4-BE49-F238E27FC236}">
                    <a16:creationId xmlns:a16="http://schemas.microsoft.com/office/drawing/2014/main" id="{CFC4B1A1-2BBA-124D-8561-291063077D70}"/>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BEEABA-ACAB-AD44-B4A3-6D071D01B800}"/>
                </a:ext>
              </a:extLst>
            </p:cNvPr>
            <p:cNvGrpSpPr/>
            <p:nvPr/>
          </p:nvGrpSpPr>
          <p:grpSpPr>
            <a:xfrm>
              <a:off x="7900035" y="2433031"/>
              <a:ext cx="589720" cy="249382"/>
              <a:chOff x="2520920" y="475535"/>
              <a:chExt cx="589720" cy="249382"/>
            </a:xfrm>
          </p:grpSpPr>
          <p:sp>
            <p:nvSpPr>
              <p:cNvPr id="122" name="Freeform 121">
                <a:extLst>
                  <a:ext uri="{FF2B5EF4-FFF2-40B4-BE49-F238E27FC236}">
                    <a16:creationId xmlns:a16="http://schemas.microsoft.com/office/drawing/2014/main" id="{F5BCF299-FC0E-CC49-9942-C997BA7482FF}"/>
                  </a:ext>
                </a:extLst>
              </p:cNvPr>
              <p:cNvSpPr/>
              <p:nvPr/>
            </p:nvSpPr>
            <p:spPr>
              <a:xfrm>
                <a:off x="2520920"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Freeform 122">
                <a:extLst>
                  <a:ext uri="{FF2B5EF4-FFF2-40B4-BE49-F238E27FC236}">
                    <a16:creationId xmlns:a16="http://schemas.microsoft.com/office/drawing/2014/main" id="{793C26A2-E307-564A-8AB5-4B4EE20295FF}"/>
                  </a:ext>
                </a:extLst>
              </p:cNvPr>
              <p:cNvSpPr/>
              <p:nvPr/>
            </p:nvSpPr>
            <p:spPr>
              <a:xfrm>
                <a:off x="2810659" y="475535"/>
                <a:ext cx="299981" cy="249382"/>
              </a:xfrm>
              <a:custGeom>
                <a:avLst/>
                <a:gdLst>
                  <a:gd name="connsiteX0" fmla="*/ 0 w 299981"/>
                  <a:gd name="connsiteY0" fmla="*/ 0 h 249382"/>
                  <a:gd name="connsiteX1" fmla="*/ 86742 w 299981"/>
                  <a:gd name="connsiteY1" fmla="*/ 14457 h 249382"/>
                  <a:gd name="connsiteX2" fmla="*/ 151798 w 299981"/>
                  <a:gd name="connsiteY2" fmla="*/ 57828 h 249382"/>
                  <a:gd name="connsiteX3" fmla="*/ 191554 w 299981"/>
                  <a:gd name="connsiteY3" fmla="*/ 126498 h 249382"/>
                  <a:gd name="connsiteX4" fmla="*/ 195169 w 299981"/>
                  <a:gd name="connsiteY4" fmla="*/ 173483 h 249382"/>
                  <a:gd name="connsiteX5" fmla="*/ 151798 w 299981"/>
                  <a:gd name="connsiteY5" fmla="*/ 249382 h 249382"/>
                  <a:gd name="connsiteX6" fmla="*/ 112041 w 299981"/>
                  <a:gd name="connsiteY6" fmla="*/ 173483 h 249382"/>
                  <a:gd name="connsiteX7" fmla="*/ 112041 w 299981"/>
                  <a:gd name="connsiteY7" fmla="*/ 112041 h 249382"/>
                  <a:gd name="connsiteX8" fmla="*/ 151798 w 299981"/>
                  <a:gd name="connsiteY8" fmla="*/ 61442 h 249382"/>
                  <a:gd name="connsiteX9" fmla="*/ 216854 w 299981"/>
                  <a:gd name="connsiteY9" fmla="*/ 14457 h 249382"/>
                  <a:gd name="connsiteX10" fmla="*/ 299981 w 299981"/>
                  <a:gd name="connsiteY10"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981" h="249382">
                    <a:moveTo>
                      <a:pt x="0" y="0"/>
                    </a:moveTo>
                    <a:cubicBezTo>
                      <a:pt x="30721" y="2409"/>
                      <a:pt x="61442" y="4819"/>
                      <a:pt x="86742" y="14457"/>
                    </a:cubicBezTo>
                    <a:cubicBezTo>
                      <a:pt x="112042" y="24095"/>
                      <a:pt x="134329" y="39155"/>
                      <a:pt x="151798" y="57828"/>
                    </a:cubicBezTo>
                    <a:cubicBezTo>
                      <a:pt x="169267" y="76502"/>
                      <a:pt x="184326" y="107222"/>
                      <a:pt x="191554" y="126498"/>
                    </a:cubicBezTo>
                    <a:cubicBezTo>
                      <a:pt x="198783" y="145774"/>
                      <a:pt x="201795" y="153002"/>
                      <a:pt x="195169" y="173483"/>
                    </a:cubicBezTo>
                    <a:cubicBezTo>
                      <a:pt x="188543" y="193964"/>
                      <a:pt x="165653" y="249382"/>
                      <a:pt x="151798" y="249382"/>
                    </a:cubicBezTo>
                    <a:cubicBezTo>
                      <a:pt x="137943" y="249382"/>
                      <a:pt x="118667" y="196373"/>
                      <a:pt x="112041" y="173483"/>
                    </a:cubicBezTo>
                    <a:cubicBezTo>
                      <a:pt x="105415" y="150593"/>
                      <a:pt x="105415" y="130715"/>
                      <a:pt x="112041" y="112041"/>
                    </a:cubicBezTo>
                    <a:cubicBezTo>
                      <a:pt x="118667" y="93367"/>
                      <a:pt x="134329" y="77706"/>
                      <a:pt x="151798" y="61442"/>
                    </a:cubicBezTo>
                    <a:cubicBezTo>
                      <a:pt x="169267" y="45178"/>
                      <a:pt x="192157" y="24697"/>
                      <a:pt x="216854" y="14457"/>
                    </a:cubicBezTo>
                    <a:cubicBezTo>
                      <a:pt x="241551" y="4217"/>
                      <a:pt x="270766" y="2108"/>
                      <a:pt x="299981"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4" name="Straight Arrow Connector 113">
              <a:extLst>
                <a:ext uri="{FF2B5EF4-FFF2-40B4-BE49-F238E27FC236}">
                  <a16:creationId xmlns:a16="http://schemas.microsoft.com/office/drawing/2014/main" id="{A6BB67D6-41E9-AA47-B208-0B305C2651EC}"/>
                </a:ext>
              </a:extLst>
            </p:cNvPr>
            <p:cNvCxnSpPr>
              <a:cxnSpLocks/>
            </p:cNvCxnSpPr>
            <p:nvPr/>
          </p:nvCxnSpPr>
          <p:spPr>
            <a:xfrm>
              <a:off x="7943831" y="2321197"/>
              <a:ext cx="780868"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17" name="Object 116">
              <a:extLst>
                <a:ext uri="{FF2B5EF4-FFF2-40B4-BE49-F238E27FC236}">
                  <a16:creationId xmlns:a16="http://schemas.microsoft.com/office/drawing/2014/main" id="{EC1CEA5D-8A43-6642-A79B-E3614C1222A1}"/>
                </a:ext>
              </a:extLst>
            </p:cNvPr>
            <p:cNvGraphicFramePr>
              <a:graphicFrameLocks noChangeAspect="1"/>
            </p:cNvGraphicFramePr>
            <p:nvPr>
              <p:extLst>
                <p:ext uri="{D42A27DB-BD31-4B8C-83A1-F6EECF244321}">
                  <p14:modId xmlns:p14="http://schemas.microsoft.com/office/powerpoint/2010/main" val="705932898"/>
                </p:ext>
              </p:extLst>
            </p:nvPr>
          </p:nvGraphicFramePr>
          <p:xfrm>
            <a:off x="8209090" y="2142680"/>
            <a:ext cx="176213" cy="174625"/>
          </p:xfrm>
          <a:graphic>
            <a:graphicData uri="http://schemas.openxmlformats.org/presentationml/2006/ole">
              <mc:AlternateContent xmlns:mc="http://schemas.openxmlformats.org/markup-compatibility/2006">
                <mc:Choice xmlns:v="urn:schemas-microsoft-com:vml" Requires="v">
                  <p:oleObj spid="_x0000_s9323" r:id="rId17" imgW="127000" imgH="127000" progId="Equation.DSMT4">
                    <p:embed/>
                  </p:oleObj>
                </mc:Choice>
                <mc:Fallback>
                  <p:oleObj r:id="rId17" imgW="127000" imgH="127000" progId="Equation.DSMT4">
                    <p:embed/>
                    <p:pic>
                      <p:nvPicPr>
                        <p:cNvPr id="136" name="Object 135">
                          <a:extLst>
                            <a:ext uri="{FF2B5EF4-FFF2-40B4-BE49-F238E27FC236}">
                              <a16:creationId xmlns:a16="http://schemas.microsoft.com/office/drawing/2014/main" id="{B2FA6E3A-32EE-E842-B0DE-6DBDFD91F108}"/>
                            </a:ext>
                          </a:extLst>
                        </p:cNvPr>
                        <p:cNvPicPr/>
                        <p:nvPr/>
                      </p:nvPicPr>
                      <p:blipFill>
                        <a:blip r:embed="rId18"/>
                        <a:stretch>
                          <a:fillRect/>
                        </a:stretch>
                      </p:blipFill>
                      <p:spPr>
                        <a:xfrm>
                          <a:off x="8209090" y="2142680"/>
                          <a:ext cx="176213" cy="174625"/>
                        </a:xfrm>
                        <a:prstGeom prst="rect">
                          <a:avLst/>
                        </a:prstGeom>
                      </p:spPr>
                    </p:pic>
                  </p:oleObj>
                </mc:Fallback>
              </mc:AlternateContent>
            </a:graphicData>
          </a:graphic>
        </p:graphicFrame>
        <p:graphicFrame>
          <p:nvGraphicFramePr>
            <p:cNvPr id="118" name="Object 117">
              <a:extLst>
                <a:ext uri="{FF2B5EF4-FFF2-40B4-BE49-F238E27FC236}">
                  <a16:creationId xmlns:a16="http://schemas.microsoft.com/office/drawing/2014/main" id="{E7F061B8-3B4F-C840-B6E6-1319AEE1F92E}"/>
                </a:ext>
              </a:extLst>
            </p:cNvPr>
            <p:cNvGraphicFramePr>
              <a:graphicFrameLocks noChangeAspect="1"/>
            </p:cNvGraphicFramePr>
            <p:nvPr>
              <p:extLst>
                <p:ext uri="{D42A27DB-BD31-4B8C-83A1-F6EECF244321}">
                  <p14:modId xmlns:p14="http://schemas.microsoft.com/office/powerpoint/2010/main" val="2186198116"/>
                </p:ext>
              </p:extLst>
            </p:nvPr>
          </p:nvGraphicFramePr>
          <p:xfrm>
            <a:off x="7443620" y="6114594"/>
            <a:ext cx="1039813" cy="284162"/>
          </p:xfrm>
          <a:graphic>
            <a:graphicData uri="http://schemas.openxmlformats.org/presentationml/2006/ole">
              <mc:AlternateContent xmlns:mc="http://schemas.openxmlformats.org/markup-compatibility/2006">
                <mc:Choice xmlns:v="urn:schemas-microsoft-com:vml" Requires="v">
                  <p:oleObj spid="_x0000_s9324" r:id="rId19" imgW="749300" imgH="203200" progId="Equation.DSMT4">
                    <p:embed/>
                  </p:oleObj>
                </mc:Choice>
                <mc:Fallback>
                  <p:oleObj r:id="rId19" imgW="749300" imgH="203200" progId="Equation.DSMT4">
                    <p:embed/>
                    <p:pic>
                      <p:nvPicPr>
                        <p:cNvPr id="147" name="Object 146">
                          <a:extLst>
                            <a:ext uri="{FF2B5EF4-FFF2-40B4-BE49-F238E27FC236}">
                              <a16:creationId xmlns:a16="http://schemas.microsoft.com/office/drawing/2014/main" id="{74C9DE1F-036E-684B-9F8C-6AA33D5036AE}"/>
                            </a:ext>
                          </a:extLst>
                        </p:cNvPr>
                        <p:cNvPicPr/>
                        <p:nvPr/>
                      </p:nvPicPr>
                      <p:blipFill>
                        <a:blip r:embed="rId20"/>
                        <a:stretch>
                          <a:fillRect/>
                        </a:stretch>
                      </p:blipFill>
                      <p:spPr>
                        <a:xfrm>
                          <a:off x="7443620" y="6114594"/>
                          <a:ext cx="1039813" cy="284162"/>
                        </a:xfrm>
                        <a:prstGeom prst="rect">
                          <a:avLst/>
                        </a:prstGeom>
                      </p:spPr>
                    </p:pic>
                  </p:oleObj>
                </mc:Fallback>
              </mc:AlternateContent>
            </a:graphicData>
          </a:graphic>
        </p:graphicFrame>
        <p:graphicFrame>
          <p:nvGraphicFramePr>
            <p:cNvPr id="119" name="Object 118">
              <a:extLst>
                <a:ext uri="{FF2B5EF4-FFF2-40B4-BE49-F238E27FC236}">
                  <a16:creationId xmlns:a16="http://schemas.microsoft.com/office/drawing/2014/main" id="{F8D69D44-7A68-3940-BF77-7162BD8AEC97}"/>
                </a:ext>
              </a:extLst>
            </p:cNvPr>
            <p:cNvGraphicFramePr>
              <a:graphicFrameLocks noChangeAspect="1"/>
            </p:cNvGraphicFramePr>
            <p:nvPr>
              <p:extLst>
                <p:ext uri="{D42A27DB-BD31-4B8C-83A1-F6EECF244321}">
                  <p14:modId xmlns:p14="http://schemas.microsoft.com/office/powerpoint/2010/main" val="1242816195"/>
                </p:ext>
              </p:extLst>
            </p:nvPr>
          </p:nvGraphicFramePr>
          <p:xfrm>
            <a:off x="7620748" y="6299199"/>
            <a:ext cx="739775" cy="284163"/>
          </p:xfrm>
          <a:graphic>
            <a:graphicData uri="http://schemas.openxmlformats.org/presentationml/2006/ole">
              <mc:AlternateContent xmlns:mc="http://schemas.openxmlformats.org/markup-compatibility/2006">
                <mc:Choice xmlns:v="urn:schemas-microsoft-com:vml" Requires="v">
                  <p:oleObj spid="_x0000_s9325" r:id="rId21" imgW="533400" imgH="203200" progId="Equation.DSMT4">
                    <p:embed/>
                  </p:oleObj>
                </mc:Choice>
                <mc:Fallback>
                  <p:oleObj r:id="rId21" imgW="533400" imgH="203200" progId="Equation.DSMT4">
                    <p:embed/>
                    <p:pic>
                      <p:nvPicPr>
                        <p:cNvPr id="148" name="Object 147">
                          <a:extLst>
                            <a:ext uri="{FF2B5EF4-FFF2-40B4-BE49-F238E27FC236}">
                              <a16:creationId xmlns:a16="http://schemas.microsoft.com/office/drawing/2014/main" id="{502BE653-CFA4-A341-992B-65838589514D}"/>
                            </a:ext>
                          </a:extLst>
                        </p:cNvPr>
                        <p:cNvPicPr/>
                        <p:nvPr/>
                      </p:nvPicPr>
                      <p:blipFill>
                        <a:blip r:embed="rId22"/>
                        <a:stretch>
                          <a:fillRect/>
                        </a:stretch>
                      </p:blipFill>
                      <p:spPr>
                        <a:xfrm>
                          <a:off x="7620748" y="6299199"/>
                          <a:ext cx="739775" cy="284163"/>
                        </a:xfrm>
                        <a:prstGeom prst="rect">
                          <a:avLst/>
                        </a:prstGeom>
                      </p:spPr>
                    </p:pic>
                  </p:oleObj>
                </mc:Fallback>
              </mc:AlternateContent>
            </a:graphicData>
          </a:graphic>
        </p:graphicFrame>
        <p:sp>
          <p:nvSpPr>
            <p:cNvPr id="120" name="Freeform 119">
              <a:extLst>
                <a:ext uri="{FF2B5EF4-FFF2-40B4-BE49-F238E27FC236}">
                  <a16:creationId xmlns:a16="http://schemas.microsoft.com/office/drawing/2014/main" id="{2C91A711-8904-0A49-BDA5-72BD4EBCB802}"/>
                </a:ext>
              </a:extLst>
            </p:cNvPr>
            <p:cNvSpPr/>
            <p:nvPr/>
          </p:nvSpPr>
          <p:spPr>
            <a:xfrm>
              <a:off x="7971087" y="5603141"/>
              <a:ext cx="394424" cy="558737"/>
            </a:xfrm>
            <a:custGeom>
              <a:avLst/>
              <a:gdLst>
                <a:gd name="connsiteX0" fmla="*/ 0 w 380010"/>
                <a:gd name="connsiteY0" fmla="*/ 0 h 391886"/>
                <a:gd name="connsiteX1" fmla="*/ 201880 w 380010"/>
                <a:gd name="connsiteY1" fmla="*/ 47501 h 391886"/>
                <a:gd name="connsiteX2" fmla="*/ 344384 w 380010"/>
                <a:gd name="connsiteY2" fmla="*/ 237507 h 391886"/>
                <a:gd name="connsiteX3" fmla="*/ 380010 w 380010"/>
                <a:gd name="connsiteY3" fmla="*/ 391886 h 391886"/>
              </a:gdLst>
              <a:ahLst/>
              <a:cxnLst>
                <a:cxn ang="0">
                  <a:pos x="connsiteX0" y="connsiteY0"/>
                </a:cxn>
                <a:cxn ang="0">
                  <a:pos x="connsiteX1" y="connsiteY1"/>
                </a:cxn>
                <a:cxn ang="0">
                  <a:pos x="connsiteX2" y="connsiteY2"/>
                </a:cxn>
                <a:cxn ang="0">
                  <a:pos x="connsiteX3" y="connsiteY3"/>
                </a:cxn>
              </a:cxnLst>
              <a:rect l="l" t="t" r="r" b="b"/>
              <a:pathLst>
                <a:path w="380010" h="391886">
                  <a:moveTo>
                    <a:pt x="0" y="0"/>
                  </a:moveTo>
                  <a:cubicBezTo>
                    <a:pt x="72241" y="3958"/>
                    <a:pt x="144483" y="7917"/>
                    <a:pt x="201880" y="47501"/>
                  </a:cubicBezTo>
                  <a:cubicBezTo>
                    <a:pt x="259277" y="87085"/>
                    <a:pt x="314696" y="180110"/>
                    <a:pt x="344384" y="237507"/>
                  </a:cubicBezTo>
                  <a:cubicBezTo>
                    <a:pt x="374072" y="294905"/>
                    <a:pt x="377041" y="343395"/>
                    <a:pt x="380010" y="391886"/>
                  </a:cubicBezTo>
                </a:path>
              </a:pathLst>
            </a:cu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1" name="Object 120">
              <a:extLst>
                <a:ext uri="{FF2B5EF4-FFF2-40B4-BE49-F238E27FC236}">
                  <a16:creationId xmlns:a16="http://schemas.microsoft.com/office/drawing/2014/main" id="{1EB2D1CB-8A4D-FE49-817D-8315DD7F1D66}"/>
                </a:ext>
              </a:extLst>
            </p:cNvPr>
            <p:cNvGraphicFramePr>
              <a:graphicFrameLocks noChangeAspect="1"/>
            </p:cNvGraphicFramePr>
            <p:nvPr>
              <p:extLst>
                <p:ext uri="{D42A27DB-BD31-4B8C-83A1-F6EECF244321}">
                  <p14:modId xmlns:p14="http://schemas.microsoft.com/office/powerpoint/2010/main" val="1540307752"/>
                </p:ext>
              </p:extLst>
            </p:nvPr>
          </p:nvGraphicFramePr>
          <p:xfrm>
            <a:off x="7706304" y="5910231"/>
            <a:ext cx="493712" cy="211138"/>
          </p:xfrm>
          <a:graphic>
            <a:graphicData uri="http://schemas.openxmlformats.org/presentationml/2006/ole">
              <mc:AlternateContent xmlns:mc="http://schemas.openxmlformats.org/markup-compatibility/2006">
                <mc:Choice xmlns:v="urn:schemas-microsoft-com:vml" Requires="v">
                  <p:oleObj spid="_x0000_s9326" r:id="rId23" imgW="355600" imgH="152400" progId="Equation.DSMT4">
                    <p:embed/>
                  </p:oleObj>
                </mc:Choice>
                <mc:Fallback>
                  <p:oleObj r:id="rId23" imgW="355600" imgH="152400" progId="Equation.DSMT4">
                    <p:embed/>
                    <p:pic>
                      <p:nvPicPr>
                        <p:cNvPr id="155" name="Object 154">
                          <a:extLst>
                            <a:ext uri="{FF2B5EF4-FFF2-40B4-BE49-F238E27FC236}">
                              <a16:creationId xmlns:a16="http://schemas.microsoft.com/office/drawing/2014/main" id="{3A6888CD-262D-EA48-BFA1-9BE6073AAD95}"/>
                            </a:ext>
                          </a:extLst>
                        </p:cNvPr>
                        <p:cNvPicPr/>
                        <p:nvPr/>
                      </p:nvPicPr>
                      <p:blipFill>
                        <a:blip r:embed="rId24"/>
                        <a:stretch>
                          <a:fillRect/>
                        </a:stretch>
                      </p:blipFill>
                      <p:spPr>
                        <a:xfrm>
                          <a:off x="7706304" y="5910231"/>
                          <a:ext cx="493712" cy="211138"/>
                        </a:xfrm>
                        <a:prstGeom prst="rect">
                          <a:avLst/>
                        </a:prstGeom>
                      </p:spPr>
                    </p:pic>
                  </p:oleObj>
                </mc:Fallback>
              </mc:AlternateContent>
            </a:graphicData>
          </a:graphic>
        </p:graphicFrame>
      </p:grpSp>
    </p:spTree>
    <p:extLst>
      <p:ext uri="{BB962C8B-B14F-4D97-AF65-F5344CB8AC3E}">
        <p14:creationId xmlns:p14="http://schemas.microsoft.com/office/powerpoint/2010/main" val="20403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dissolve">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dissolve">
                                      <p:cBhvr>
                                        <p:cTn id="22" dur="500"/>
                                        <p:tgtEl>
                                          <p:spTgt spid="116"/>
                                        </p:tgtEl>
                                      </p:cBhvr>
                                    </p:animEffect>
                                  </p:childTnLst>
                                </p:cTn>
                              </p:par>
                              <p:par>
                                <p:cTn id="23" presetID="9" presetClass="entr" presetSubtype="0"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dissolve">
                                      <p:cBhvr>
                                        <p:cTn id="25" dur="500"/>
                                        <p:tgtEl>
                                          <p:spTgt spid="1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dissolve">
                                      <p:cBhvr>
                                        <p:cTn id="30" dur="500"/>
                                        <p:tgtEl>
                                          <p:spTgt spid="57"/>
                                        </p:tgtEl>
                                      </p:cBhvr>
                                    </p:animEffect>
                                  </p:childTnLst>
                                </p:cTn>
                              </p:par>
                              <p:par>
                                <p:cTn id="31" presetID="9"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dissolve">
                                      <p:cBhvr>
                                        <p:cTn id="38" dur="5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dissolve">
                                      <p:cBhvr>
                                        <p:cTn id="43" dur="500"/>
                                        <p:tgtEl>
                                          <p:spTgt spid="58"/>
                                        </p:tgtEl>
                                      </p:cBhvr>
                                    </p:animEffect>
                                  </p:childTnLst>
                                </p:cTn>
                              </p:par>
                              <p:par>
                                <p:cTn id="44" presetID="9"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dissolve">
                                      <p:cBhvr>
                                        <p:cTn id="46" dur="50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dissolve">
                                      <p:cBhvr>
                                        <p:cTn id="51" dur="500"/>
                                        <p:tgtEl>
                                          <p:spTgt spid="59"/>
                                        </p:tgtEl>
                                      </p:cBhvr>
                                    </p:animEffect>
                                  </p:childTnLst>
                                </p:cTn>
                              </p:par>
                              <p:par>
                                <p:cTn id="52" presetID="9"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dissolve">
                                      <p:cBhvr>
                                        <p:cTn id="59" dur="500"/>
                                        <p:tgtEl>
                                          <p:spTgt spid="60"/>
                                        </p:tgtEl>
                                      </p:cBhvr>
                                    </p:animEffect>
                                  </p:childTnLst>
                                </p:cTn>
                              </p:par>
                              <p:par>
                                <p:cTn id="60" presetID="9" presetClass="entr" presetSubtype="0"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dissolve">
                                      <p:cBhvr>
                                        <p:cTn id="62" dur="500"/>
                                        <p:tgtEl>
                                          <p:spTgt spid="8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dissolve">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57" grpId="0" animBg="1"/>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8900" y="706540"/>
            <a:ext cx="11398250" cy="7135395"/>
            <a:chOff x="190500" y="1443140"/>
            <a:chExt cx="11398250" cy="7135395"/>
          </a:xfrm>
        </p:grpSpPr>
        <p:pic>
          <p:nvPicPr>
            <p:cNvPr id="5" name="rotation-oscillati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1650" y="1443140"/>
              <a:ext cx="11087100" cy="7135395"/>
            </a:xfrm>
            <a:prstGeom prst="rect">
              <a:avLst/>
            </a:prstGeom>
          </p:spPr>
        </p:pic>
        <p:sp>
          <p:nvSpPr>
            <p:cNvPr id="6" name="Rectangle 5"/>
            <p:cNvSpPr/>
            <p:nvPr/>
          </p:nvSpPr>
          <p:spPr>
            <a:xfrm>
              <a:off x="190500" y="1443140"/>
              <a:ext cx="9118600" cy="1541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Vibratory motion visualized</a:t>
            </a:r>
          </a:p>
        </p:txBody>
      </p:sp>
      <p:sp>
        <p:nvSpPr>
          <p:cNvPr id="7" name="Rectangle 6"/>
          <p:cNvSpPr/>
          <p:nvPr/>
        </p:nvSpPr>
        <p:spPr>
          <a:xfrm>
            <a:off x="0" y="6057900"/>
            <a:ext cx="8413344" cy="1168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115300" y="2108200"/>
            <a:ext cx="1498600" cy="4889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197600" y="6312812"/>
            <a:ext cx="2368144" cy="338554"/>
          </a:xfrm>
          <a:prstGeom prst="rect">
            <a:avLst/>
          </a:prstGeom>
          <a:noFill/>
        </p:spPr>
        <p:txBody>
          <a:bodyPr wrap="none" rtlCol="0">
            <a:spAutoFit/>
          </a:bodyPr>
          <a:lstStyle/>
          <a:p>
            <a:r>
              <a:rPr lang="en-US" sz="1600" i="1" dirty="0"/>
              <a:t>courtesy of Richard White</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32143"/>
          <a:stretch/>
        </p:blipFill>
        <p:spPr>
          <a:xfrm>
            <a:off x="660400" y="1270000"/>
            <a:ext cx="7823200" cy="241300"/>
          </a:xfrm>
          <a:prstGeom prst="rect">
            <a:avLst/>
          </a:prstGeom>
        </p:spPr>
      </p:pic>
    </p:spTree>
    <p:extLst>
      <p:ext uri="{BB962C8B-B14F-4D97-AF65-F5344CB8AC3E}">
        <p14:creationId xmlns:p14="http://schemas.microsoft.com/office/powerpoint/2010/main" val="3858599952"/>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we see from that?</a:t>
            </a:r>
          </a:p>
        </p:txBody>
      </p:sp>
      <p:sp>
        <p:nvSpPr>
          <p:cNvPr id="3" name="Content Placeholder 2"/>
          <p:cNvSpPr>
            <a:spLocks noGrp="1"/>
          </p:cNvSpPr>
          <p:nvPr>
            <p:ph idx="1"/>
          </p:nvPr>
        </p:nvSpPr>
        <p:spPr>
          <a:xfrm>
            <a:off x="266218" y="1600200"/>
            <a:ext cx="8681012" cy="4525963"/>
          </a:xfrm>
        </p:spPr>
        <p:txBody>
          <a:bodyPr/>
          <a:lstStyle/>
          <a:p>
            <a:r>
              <a:rPr lang="en-US" sz="2000" dirty="0"/>
              <a:t>  </a:t>
            </a:r>
            <a:r>
              <a:rPr lang="en-US" sz="2000" dirty="0">
                <a:solidFill>
                  <a:srgbClr val="FF0000"/>
                </a:solidFill>
                <a:latin typeface="Apple Chancery"/>
                <a:cs typeface="Apple Chancery"/>
              </a:rPr>
              <a:t>1.) The PROJECTION of a point </a:t>
            </a:r>
            <a:r>
              <a:rPr lang="en-US" sz="2000" dirty="0">
                <a:solidFill>
                  <a:srgbClr val="0000FF"/>
                </a:solidFill>
                <a:latin typeface="Times New Roman"/>
                <a:cs typeface="Times New Roman"/>
              </a:rPr>
              <a:t>on a circle </a:t>
            </a:r>
            <a:r>
              <a:rPr lang="en-US" sz="2000" dirty="0">
                <a:latin typeface="Times New Roman"/>
                <a:cs typeface="Times New Roman"/>
              </a:rPr>
              <a:t>moving with </a:t>
            </a:r>
            <a:r>
              <a:rPr lang="en-US" sz="2000" dirty="0">
                <a:solidFill>
                  <a:srgbClr val="0000FF"/>
                </a:solidFill>
                <a:latin typeface="Times New Roman"/>
                <a:cs typeface="Times New Roman"/>
              </a:rPr>
              <a:t>constant</a:t>
            </a:r>
            <a:r>
              <a:rPr lang="en-US" sz="2000" dirty="0">
                <a:latin typeface="Times New Roman"/>
                <a:cs typeface="Times New Roman"/>
              </a:rPr>
              <a:t> </a:t>
            </a:r>
            <a:r>
              <a:rPr lang="en-US" sz="2000" i="1" dirty="0">
                <a:solidFill>
                  <a:srgbClr val="0000FF"/>
                </a:solidFill>
                <a:latin typeface="Times New Roman"/>
                <a:cs typeface="Times New Roman"/>
              </a:rPr>
              <a:t>angular velocity     </a:t>
            </a:r>
            <a:r>
              <a:rPr lang="en-US" sz="2000" dirty="0">
                <a:latin typeface="Times New Roman"/>
                <a:cs typeface="Times New Roman"/>
              </a:rPr>
              <a:t>follows the </a:t>
            </a:r>
            <a:r>
              <a:rPr lang="en-US" sz="2000" dirty="0">
                <a:solidFill>
                  <a:srgbClr val="0000FF"/>
                </a:solidFill>
                <a:latin typeface="Times New Roman"/>
                <a:cs typeface="Times New Roman"/>
              </a:rPr>
              <a:t>same path </a:t>
            </a:r>
            <a:r>
              <a:rPr lang="en-US" sz="2000" dirty="0">
                <a:latin typeface="Times New Roman"/>
                <a:cs typeface="Times New Roman"/>
              </a:rPr>
              <a:t>as a </a:t>
            </a:r>
            <a:r>
              <a:rPr lang="en-US" sz="2000" dirty="0">
                <a:solidFill>
                  <a:srgbClr val="0000FF"/>
                </a:solidFill>
                <a:latin typeface="Times New Roman"/>
                <a:cs typeface="Times New Roman"/>
              </a:rPr>
              <a:t>mass attached to an ideal </a:t>
            </a:r>
            <a:r>
              <a:rPr lang="en-US" sz="2000" i="1" dirty="0">
                <a:solidFill>
                  <a:srgbClr val="0000FF"/>
                </a:solidFill>
                <a:latin typeface="Times New Roman"/>
                <a:cs typeface="Times New Roman"/>
              </a:rPr>
              <a:t>hanging spring </a:t>
            </a:r>
            <a:r>
              <a:rPr lang="en-US" sz="2000" dirty="0">
                <a:solidFill>
                  <a:srgbClr val="008000"/>
                </a:solidFill>
                <a:latin typeface="Times New Roman"/>
                <a:cs typeface="Times New Roman"/>
              </a:rPr>
              <a:t>as the spring oscillates up and down</a:t>
            </a:r>
            <a:r>
              <a:rPr lang="en-US" sz="2000" dirty="0">
                <a:latin typeface="Times New Roman"/>
                <a:cs typeface="Times New Roman"/>
              </a:rPr>
              <a:t>.  And:</a:t>
            </a:r>
          </a:p>
          <a:p>
            <a:r>
              <a:rPr lang="en-US" dirty="0"/>
              <a:t>  </a:t>
            </a:r>
            <a:r>
              <a:rPr lang="en-US" sz="2000" dirty="0">
                <a:solidFill>
                  <a:srgbClr val="FF0000"/>
                </a:solidFill>
                <a:latin typeface="Apple Chancery"/>
                <a:cs typeface="Apple Chancery"/>
              </a:rPr>
              <a:t>2.) If you track </a:t>
            </a:r>
            <a:r>
              <a:rPr lang="en-US" sz="2000" dirty="0">
                <a:latin typeface="Times New Roman"/>
                <a:cs typeface="Times New Roman"/>
              </a:rPr>
              <a:t>the </a:t>
            </a:r>
            <a:r>
              <a:rPr lang="en-US" sz="2000" dirty="0">
                <a:solidFill>
                  <a:srgbClr val="0000FF"/>
                </a:solidFill>
                <a:latin typeface="Times New Roman"/>
                <a:cs typeface="Times New Roman"/>
              </a:rPr>
              <a:t>oscillation</a:t>
            </a:r>
            <a:r>
              <a:rPr lang="en-US" sz="2000" dirty="0">
                <a:latin typeface="Times New Roman"/>
                <a:cs typeface="Times New Roman"/>
              </a:rPr>
              <a:t> </a:t>
            </a:r>
            <a:r>
              <a:rPr lang="en-US" sz="2000" dirty="0">
                <a:solidFill>
                  <a:srgbClr val="0000FF"/>
                </a:solidFill>
                <a:latin typeface="Times New Roman"/>
                <a:cs typeface="Times New Roman"/>
              </a:rPr>
              <a:t>in time</a:t>
            </a:r>
            <a:r>
              <a:rPr lang="en-US" sz="2000" dirty="0">
                <a:latin typeface="Times New Roman"/>
                <a:cs typeface="Times New Roman"/>
              </a:rPr>
              <a:t>, it </a:t>
            </a:r>
            <a:r>
              <a:rPr lang="en-US" sz="2000" dirty="0">
                <a:solidFill>
                  <a:srgbClr val="0000FF"/>
                </a:solidFill>
                <a:latin typeface="Times New Roman"/>
                <a:cs typeface="Times New Roman"/>
              </a:rPr>
              <a:t>traces out </a:t>
            </a:r>
            <a:r>
              <a:rPr lang="en-US" sz="2000" dirty="0">
                <a:latin typeface="Times New Roman"/>
                <a:cs typeface="Times New Roman"/>
              </a:rPr>
              <a:t>a</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sinusoidal path</a:t>
            </a:r>
            <a:r>
              <a:rPr lang="en-US" sz="2000" dirty="0">
                <a:latin typeface="Times New Roman"/>
                <a:cs typeface="Times New Roman"/>
              </a:rPr>
              <a:t>.</a:t>
            </a:r>
            <a:r>
              <a:rPr lang="en-US" sz="2000" dirty="0"/>
              <a:t>  </a:t>
            </a:r>
            <a:endParaRPr 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2803326083"/>
              </p:ext>
            </p:extLst>
          </p:nvPr>
        </p:nvGraphicFramePr>
        <p:xfrm>
          <a:off x="1525111" y="2026338"/>
          <a:ext cx="231975" cy="214313"/>
        </p:xfrm>
        <a:graphic>
          <a:graphicData uri="http://schemas.openxmlformats.org/presentationml/2006/ole">
            <mc:AlternateContent xmlns:mc="http://schemas.openxmlformats.org/markup-compatibility/2006">
              <mc:Choice xmlns:v="urn:schemas-microsoft-com:vml" Requires="v">
                <p:oleObj spid="_x0000_s1105" name="Equation" r:id="rId3" imgW="152400" imgH="139700" progId="Equation.DSMT4">
                  <p:embed/>
                </p:oleObj>
              </mc:Choice>
              <mc:Fallback>
                <p:oleObj name="Equation" r:id="rId3" imgW="152400" imgH="139700" progId="Equation.DSMT4">
                  <p:embed/>
                  <p:pic>
                    <p:nvPicPr>
                      <p:cNvPr id="4" name="Object 6"/>
                      <p:cNvPicPr>
                        <a:picLocks noChangeAspect="1" noChangeArrowheads="1"/>
                      </p:cNvPicPr>
                      <p:nvPr/>
                    </p:nvPicPr>
                    <p:blipFill>
                      <a:blip r:embed="rId4"/>
                      <a:srcRect/>
                      <a:stretch>
                        <a:fillRect/>
                      </a:stretch>
                    </p:blipFill>
                    <p:spPr bwMode="auto">
                      <a:xfrm>
                        <a:off x="1525111" y="2026338"/>
                        <a:ext cx="231975" cy="214313"/>
                      </a:xfrm>
                      <a:prstGeom prst="rect">
                        <a:avLst/>
                      </a:prstGeom>
                      <a:noFill/>
                      <a:ln>
                        <a:noFill/>
                      </a:ln>
                      <a:effectLst/>
                    </p:spPr>
                  </p:pic>
                </p:oleObj>
              </mc:Fallback>
            </mc:AlternateContent>
          </a:graphicData>
        </a:graphic>
      </p:graphicFrame>
      <p:sp>
        <p:nvSpPr>
          <p:cNvPr id="5" name="TextBox 4"/>
          <p:cNvSpPr txBox="1"/>
          <p:nvPr/>
        </p:nvSpPr>
        <p:spPr>
          <a:xfrm>
            <a:off x="718340" y="3229767"/>
            <a:ext cx="4368800" cy="1508105"/>
          </a:xfrm>
          <a:prstGeom prst="rect">
            <a:avLst/>
          </a:prstGeom>
          <a:noFill/>
        </p:spPr>
        <p:txBody>
          <a:bodyPr wrap="square" rtlCol="0">
            <a:spAutoFit/>
          </a:bodyPr>
          <a:lstStyle/>
          <a:p>
            <a:r>
              <a:rPr lang="en-US" sz="2000" dirty="0">
                <a:solidFill>
                  <a:srgbClr val="FF0000"/>
                </a:solidFill>
                <a:latin typeface="Apple Chancery"/>
                <a:cs typeface="Apple Chancery"/>
              </a:rPr>
              <a:t>Both of these observations </a:t>
            </a:r>
            <a:r>
              <a:rPr lang="en-US" dirty="0">
                <a:latin typeface="Times New Roman"/>
                <a:cs typeface="Times New Roman"/>
              </a:rPr>
              <a:t>fall out from the math if we </a:t>
            </a:r>
            <a:r>
              <a:rPr lang="en-US" dirty="0">
                <a:solidFill>
                  <a:srgbClr val="0000FF"/>
                </a:solidFill>
                <a:latin typeface="Times New Roman"/>
                <a:cs typeface="Times New Roman"/>
              </a:rPr>
              <a:t>start with </a:t>
            </a:r>
            <a:r>
              <a:rPr lang="en-US" i="1" dirty="0">
                <a:solidFill>
                  <a:srgbClr val="FF0000"/>
                </a:solidFill>
                <a:latin typeface="Times New Roman"/>
                <a:cs typeface="Times New Roman"/>
              </a:rPr>
              <a:t>Newton’s Second Law </a:t>
            </a:r>
            <a:r>
              <a:rPr lang="en-US" dirty="0">
                <a:latin typeface="Times New Roman"/>
                <a:cs typeface="Times New Roman"/>
              </a:rPr>
              <a:t>applied to a mass </a:t>
            </a:r>
            <a:r>
              <a:rPr lang="en-US" i="1" dirty="0">
                <a:solidFill>
                  <a:srgbClr val="FF0000"/>
                </a:solidFill>
                <a:latin typeface="Times New Roman"/>
                <a:cs typeface="Times New Roman"/>
              </a:rPr>
              <a:t>m</a:t>
            </a:r>
            <a:r>
              <a:rPr lang="en-US" dirty="0">
                <a:solidFill>
                  <a:srgbClr val="FF0000"/>
                </a:solidFill>
                <a:latin typeface="Times New Roman"/>
                <a:cs typeface="Times New Roman"/>
              </a:rPr>
              <a:t> </a:t>
            </a:r>
            <a:r>
              <a:rPr lang="en-US" dirty="0">
                <a:latin typeface="Times New Roman"/>
                <a:cs typeface="Times New Roman"/>
              </a:rPr>
              <a:t>attached to an </a:t>
            </a:r>
            <a:r>
              <a:rPr lang="en-US" dirty="0">
                <a:solidFill>
                  <a:srgbClr val="0000FF"/>
                </a:solidFill>
                <a:latin typeface="Times New Roman"/>
                <a:cs typeface="Times New Roman"/>
              </a:rPr>
              <a:t>ideal spring </a:t>
            </a:r>
            <a:r>
              <a:rPr lang="en-US" dirty="0">
                <a:latin typeface="Times New Roman"/>
                <a:cs typeface="Times New Roman"/>
              </a:rPr>
              <a:t>oscillating over a frictionless, horizontal surface.</a:t>
            </a:r>
          </a:p>
        </p:txBody>
      </p:sp>
      <p:grpSp>
        <p:nvGrpSpPr>
          <p:cNvPr id="6" name="Group 5"/>
          <p:cNvGrpSpPr/>
          <p:nvPr/>
        </p:nvGrpSpPr>
        <p:grpSpPr>
          <a:xfrm>
            <a:off x="5087141" y="3229767"/>
            <a:ext cx="4194971" cy="1917701"/>
            <a:chOff x="5895975" y="3238500"/>
            <a:chExt cx="2667000" cy="1219200"/>
          </a:xfrm>
        </p:grpSpPr>
        <p:sp>
          <p:nvSpPr>
            <p:cNvPr id="7" name="Line 5"/>
            <p:cNvSpPr>
              <a:spLocks noChangeShapeType="1"/>
            </p:cNvSpPr>
            <p:nvPr/>
          </p:nvSpPr>
          <p:spPr bwMode="auto">
            <a:xfrm>
              <a:off x="5895975" y="3314700"/>
              <a:ext cx="0" cy="7620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6"/>
            <p:cNvSpPr>
              <a:spLocks noChangeShapeType="1"/>
            </p:cNvSpPr>
            <p:nvPr/>
          </p:nvSpPr>
          <p:spPr bwMode="auto">
            <a:xfrm>
              <a:off x="5895975" y="4076700"/>
              <a:ext cx="2667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 name="Rectangle 7"/>
            <p:cNvSpPr>
              <a:spLocks noChangeArrowheads="1"/>
            </p:cNvSpPr>
            <p:nvPr/>
          </p:nvSpPr>
          <p:spPr bwMode="auto">
            <a:xfrm>
              <a:off x="7343775" y="3695700"/>
              <a:ext cx="457200" cy="381000"/>
            </a:xfrm>
            <a:prstGeom prst="rect">
              <a:avLst/>
            </a:prstGeom>
            <a:solidFill>
              <a:srgbClr val="FF0F09"/>
            </a:solidFill>
            <a:ln w="12700">
              <a:solidFill>
                <a:schemeClr val="tx1"/>
              </a:solidFill>
              <a:miter lim="800000"/>
              <a:headEnd/>
              <a:tailEnd/>
            </a:ln>
          </p:spPr>
          <p:txBody>
            <a:bodyPr wrap="none" anchor="ctr"/>
            <a:lstStyle/>
            <a:p>
              <a:pPr algn="ctr"/>
              <a:endParaRPr lang="en-US">
                <a:solidFill>
                  <a:srgbClr val="FF0F09"/>
                </a:solidFill>
              </a:endParaRPr>
            </a:p>
          </p:txBody>
        </p:sp>
        <p:sp>
          <p:nvSpPr>
            <p:cNvPr id="10" name="Line 9"/>
            <p:cNvSpPr>
              <a:spLocks noChangeShapeType="1"/>
            </p:cNvSpPr>
            <p:nvPr/>
          </p:nvSpPr>
          <p:spPr bwMode="auto">
            <a:xfrm>
              <a:off x="58959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Line 10"/>
            <p:cNvSpPr>
              <a:spLocks noChangeShapeType="1"/>
            </p:cNvSpPr>
            <p:nvPr/>
          </p:nvSpPr>
          <p:spPr bwMode="auto">
            <a:xfrm flipV="1">
              <a:off x="6124575" y="36957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11"/>
            <p:cNvSpPr>
              <a:spLocks noChangeShapeType="1"/>
            </p:cNvSpPr>
            <p:nvPr/>
          </p:nvSpPr>
          <p:spPr bwMode="auto">
            <a:xfrm>
              <a:off x="62769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12"/>
            <p:cNvSpPr>
              <a:spLocks noChangeShapeType="1"/>
            </p:cNvSpPr>
            <p:nvPr/>
          </p:nvSpPr>
          <p:spPr bwMode="auto">
            <a:xfrm flipH="1">
              <a:off x="65055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13"/>
            <p:cNvSpPr>
              <a:spLocks noChangeShapeType="1"/>
            </p:cNvSpPr>
            <p:nvPr/>
          </p:nvSpPr>
          <p:spPr bwMode="auto">
            <a:xfrm>
              <a:off x="67341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14"/>
            <p:cNvSpPr>
              <a:spLocks noChangeShapeType="1"/>
            </p:cNvSpPr>
            <p:nvPr/>
          </p:nvSpPr>
          <p:spPr bwMode="auto">
            <a:xfrm flipV="1">
              <a:off x="6962775" y="38481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15"/>
            <p:cNvSpPr>
              <a:spLocks noChangeShapeType="1"/>
            </p:cNvSpPr>
            <p:nvPr/>
          </p:nvSpPr>
          <p:spPr bwMode="auto">
            <a:xfrm>
              <a:off x="71151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6"/>
            <p:cNvSpPr>
              <a:spLocks noChangeShapeType="1"/>
            </p:cNvSpPr>
            <p:nvPr/>
          </p:nvSpPr>
          <p:spPr bwMode="auto">
            <a:xfrm>
              <a:off x="7038975" y="3238500"/>
              <a:ext cx="0" cy="12192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7"/>
            <p:cNvSpPr>
              <a:spLocks noChangeShapeType="1"/>
            </p:cNvSpPr>
            <p:nvPr/>
          </p:nvSpPr>
          <p:spPr bwMode="auto">
            <a:xfrm>
              <a:off x="7038975" y="34671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19" name="Object 6"/>
          <p:cNvGraphicFramePr>
            <a:graphicFrameLocks noChangeAspect="1"/>
          </p:cNvGraphicFramePr>
          <p:nvPr/>
        </p:nvGraphicFramePr>
        <p:xfrm>
          <a:off x="5899150" y="3660775"/>
          <a:ext cx="193675" cy="254000"/>
        </p:xfrm>
        <a:graphic>
          <a:graphicData uri="http://schemas.openxmlformats.org/presentationml/2006/ole">
            <mc:AlternateContent xmlns:mc="http://schemas.openxmlformats.org/markup-compatibility/2006">
              <mc:Choice xmlns:v="urn:schemas-microsoft-com:vml" Requires="v">
                <p:oleObj spid="_x0000_s1106" name="Equation" r:id="rId5" imgW="127000" imgH="165100" progId="Equation.DSMT4">
                  <p:embed/>
                </p:oleObj>
              </mc:Choice>
              <mc:Fallback>
                <p:oleObj name="Equation" r:id="rId5" imgW="127000" imgH="165100" progId="Equation.DSMT4">
                  <p:embed/>
                  <p:pic>
                    <p:nvPicPr>
                      <p:cNvPr id="19" name="Object 6"/>
                      <p:cNvPicPr>
                        <a:picLocks noChangeAspect="1" noChangeArrowheads="1"/>
                      </p:cNvPicPr>
                      <p:nvPr/>
                    </p:nvPicPr>
                    <p:blipFill>
                      <a:blip r:embed="rId6"/>
                      <a:srcRect/>
                      <a:stretch>
                        <a:fillRect/>
                      </a:stretch>
                    </p:blipFill>
                    <p:spPr bwMode="auto">
                      <a:xfrm>
                        <a:off x="5899150" y="3660775"/>
                        <a:ext cx="193675" cy="254000"/>
                      </a:xfrm>
                      <a:prstGeom prst="rect">
                        <a:avLst/>
                      </a:prstGeom>
                      <a:noFill/>
                      <a:ln>
                        <a:noFill/>
                      </a:ln>
                      <a:effectLst/>
                    </p:spPr>
                  </p:pic>
                </p:oleObj>
              </mc:Fallback>
            </mc:AlternateContent>
          </a:graphicData>
        </a:graphic>
      </p:graphicFrame>
      <p:graphicFrame>
        <p:nvGraphicFramePr>
          <p:cNvPr id="20" name="Object 6"/>
          <p:cNvGraphicFramePr>
            <a:graphicFrameLocks noChangeAspect="1"/>
          </p:cNvGraphicFramePr>
          <p:nvPr/>
        </p:nvGraphicFramePr>
        <p:xfrm>
          <a:off x="7267575" y="3327400"/>
          <a:ext cx="193675" cy="195263"/>
        </p:xfrm>
        <a:graphic>
          <a:graphicData uri="http://schemas.openxmlformats.org/presentationml/2006/ole">
            <mc:AlternateContent xmlns:mc="http://schemas.openxmlformats.org/markup-compatibility/2006">
              <mc:Choice xmlns:v="urn:schemas-microsoft-com:vml" Requires="v">
                <p:oleObj spid="_x0000_s1107" name="Equation" r:id="rId7" imgW="127000" imgH="127000" progId="Equation.DSMT4">
                  <p:embed/>
                </p:oleObj>
              </mc:Choice>
              <mc:Fallback>
                <p:oleObj name="Equation" r:id="rId7" imgW="127000" imgH="127000" progId="Equation.DSMT4">
                  <p:embed/>
                  <p:pic>
                    <p:nvPicPr>
                      <p:cNvPr id="20" name="Object 6"/>
                      <p:cNvPicPr>
                        <a:picLocks noChangeAspect="1" noChangeArrowheads="1"/>
                      </p:cNvPicPr>
                      <p:nvPr/>
                    </p:nvPicPr>
                    <p:blipFill>
                      <a:blip r:embed="rId8"/>
                      <a:srcRect/>
                      <a:stretch>
                        <a:fillRect/>
                      </a:stretch>
                    </p:blipFill>
                    <p:spPr bwMode="auto">
                      <a:xfrm>
                        <a:off x="7267575" y="3327400"/>
                        <a:ext cx="193675" cy="195263"/>
                      </a:xfrm>
                      <a:prstGeom prst="rect">
                        <a:avLst/>
                      </a:prstGeom>
                      <a:noFill/>
                      <a:ln>
                        <a:noFill/>
                      </a:ln>
                      <a:effectLst/>
                    </p:spPr>
                  </p:pic>
                </p:oleObj>
              </mc:Fallback>
            </mc:AlternateContent>
          </a:graphicData>
        </a:graphic>
      </p:graphicFrame>
      <p:graphicFrame>
        <p:nvGraphicFramePr>
          <p:cNvPr id="21" name="Object 6"/>
          <p:cNvGraphicFramePr>
            <a:graphicFrameLocks noChangeAspect="1"/>
          </p:cNvGraphicFramePr>
          <p:nvPr/>
        </p:nvGraphicFramePr>
        <p:xfrm>
          <a:off x="6624638" y="5135563"/>
          <a:ext cx="542925" cy="234950"/>
        </p:xfrm>
        <a:graphic>
          <a:graphicData uri="http://schemas.openxmlformats.org/presentationml/2006/ole">
            <mc:AlternateContent xmlns:mc="http://schemas.openxmlformats.org/markup-compatibility/2006">
              <mc:Choice xmlns:v="urn:schemas-microsoft-com:vml" Requires="v">
                <p:oleObj spid="_x0000_s1108" name="Equation" r:id="rId9" imgW="355600" imgH="152400" progId="Equation.DSMT4">
                  <p:embed/>
                </p:oleObj>
              </mc:Choice>
              <mc:Fallback>
                <p:oleObj name="Equation" r:id="rId9" imgW="355600" imgH="152400" progId="Equation.DSMT4">
                  <p:embed/>
                  <p:pic>
                    <p:nvPicPr>
                      <p:cNvPr id="21" name="Object 6"/>
                      <p:cNvPicPr>
                        <a:picLocks noChangeAspect="1" noChangeArrowheads="1"/>
                      </p:cNvPicPr>
                      <p:nvPr/>
                    </p:nvPicPr>
                    <p:blipFill>
                      <a:blip r:embed="rId10"/>
                      <a:srcRect/>
                      <a:stretch>
                        <a:fillRect/>
                      </a:stretch>
                    </p:blipFill>
                    <p:spPr bwMode="auto">
                      <a:xfrm>
                        <a:off x="6624638" y="5135563"/>
                        <a:ext cx="542925" cy="234950"/>
                      </a:xfrm>
                      <a:prstGeom prst="rect">
                        <a:avLst/>
                      </a:prstGeom>
                      <a:noFill/>
                      <a:ln>
                        <a:noFill/>
                      </a:ln>
                      <a:effectLst/>
                    </p:spPr>
                  </p:pic>
                </p:oleObj>
              </mc:Fallback>
            </mc:AlternateContent>
          </a:graphicData>
        </a:graphic>
      </p:graphicFrame>
      <p:graphicFrame>
        <p:nvGraphicFramePr>
          <p:cNvPr id="22" name="Object 6"/>
          <p:cNvGraphicFramePr>
            <a:graphicFrameLocks noChangeAspect="1"/>
          </p:cNvGraphicFramePr>
          <p:nvPr/>
        </p:nvGraphicFramePr>
        <p:xfrm>
          <a:off x="7958138" y="3700463"/>
          <a:ext cx="252412" cy="195262"/>
        </p:xfrm>
        <a:graphic>
          <a:graphicData uri="http://schemas.openxmlformats.org/presentationml/2006/ole">
            <mc:AlternateContent xmlns:mc="http://schemas.openxmlformats.org/markup-compatibility/2006">
              <mc:Choice xmlns:v="urn:schemas-microsoft-com:vml" Requires="v">
                <p:oleObj spid="_x0000_s1109" name="Equation" r:id="rId11" imgW="165100" imgH="127000" progId="Equation.DSMT4">
                  <p:embed/>
                </p:oleObj>
              </mc:Choice>
              <mc:Fallback>
                <p:oleObj name="Equation" r:id="rId11" imgW="165100" imgH="127000" progId="Equation.DSMT4">
                  <p:embed/>
                  <p:pic>
                    <p:nvPicPr>
                      <p:cNvPr id="22" name="Object 6"/>
                      <p:cNvPicPr>
                        <a:picLocks noChangeAspect="1" noChangeArrowheads="1"/>
                      </p:cNvPicPr>
                      <p:nvPr/>
                    </p:nvPicPr>
                    <p:blipFill>
                      <a:blip r:embed="rId12"/>
                      <a:srcRect/>
                      <a:stretch>
                        <a:fillRect/>
                      </a:stretch>
                    </p:blipFill>
                    <p:spPr bwMode="auto">
                      <a:xfrm>
                        <a:off x="7958138" y="3700463"/>
                        <a:ext cx="252412" cy="195262"/>
                      </a:xfrm>
                      <a:prstGeom prst="rect">
                        <a:avLst/>
                      </a:prstGeom>
                      <a:noFill/>
                      <a:ln>
                        <a:noFill/>
                      </a:ln>
                      <a:effectLst/>
                    </p:spPr>
                  </p:pic>
                </p:oleObj>
              </mc:Fallback>
            </mc:AlternateContent>
          </a:graphicData>
        </a:graphic>
      </p:graphicFrame>
      <p:sp>
        <p:nvSpPr>
          <p:cNvPr id="23" name="TextBox 22"/>
          <p:cNvSpPr txBox="1"/>
          <p:nvPr/>
        </p:nvSpPr>
        <p:spPr>
          <a:xfrm>
            <a:off x="718340" y="5407429"/>
            <a:ext cx="4368800" cy="400110"/>
          </a:xfrm>
          <a:prstGeom prst="rect">
            <a:avLst/>
          </a:prstGeom>
          <a:noFill/>
        </p:spPr>
        <p:txBody>
          <a:bodyPr wrap="square" rtlCol="0">
            <a:spAutoFit/>
          </a:bodyPr>
          <a:lstStyle/>
          <a:p>
            <a:r>
              <a:rPr lang="en-US" sz="2000" dirty="0">
                <a:solidFill>
                  <a:srgbClr val="FF0000"/>
                </a:solidFill>
                <a:latin typeface="Apple Chancery"/>
                <a:cs typeface="Apple Chancery"/>
              </a:rPr>
              <a:t>That analysis </a:t>
            </a:r>
            <a:r>
              <a:rPr lang="en-US" dirty="0">
                <a:latin typeface="Times New Roman"/>
                <a:cs typeface="Times New Roman"/>
              </a:rPr>
              <a:t>follows:</a:t>
            </a:r>
          </a:p>
        </p:txBody>
      </p:sp>
    </p:spTree>
    <p:extLst>
      <p:ext uri="{BB962C8B-B14F-4D97-AF65-F5344CB8AC3E}">
        <p14:creationId xmlns:p14="http://schemas.microsoft.com/office/powerpoint/2010/main" val="163555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9"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par>
                                <p:cTn id="22" presetID="9"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08499"/>
            <a:ext cx="8686800" cy="400110"/>
          </a:xfrm>
          <a:prstGeom prst="rect">
            <a:avLst/>
          </a:prstGeom>
          <a:noFill/>
        </p:spPr>
        <p:txBody>
          <a:bodyPr wrap="square" rtlCol="0">
            <a:spAutoFit/>
          </a:bodyPr>
          <a:lstStyle/>
          <a:p>
            <a:r>
              <a:rPr lang="en-US" sz="2000" dirty="0">
                <a:latin typeface="Times New Roman"/>
                <a:cs typeface="Times New Roman"/>
              </a:rPr>
              <a:t>Pulling the </a:t>
            </a:r>
            <a:r>
              <a:rPr lang="en-US" sz="2000" dirty="0">
                <a:solidFill>
                  <a:srgbClr val="FF0000"/>
                </a:solidFill>
                <a:latin typeface="Times New Roman"/>
                <a:cs typeface="Times New Roman"/>
              </a:rPr>
              <a:t>–</a:t>
            </a:r>
            <a:r>
              <a:rPr lang="en-US" sz="2000" dirty="0" err="1">
                <a:solidFill>
                  <a:srgbClr val="FF0000"/>
                </a:solidFill>
                <a:latin typeface="Times New Roman"/>
                <a:cs typeface="Times New Roman"/>
              </a:rPr>
              <a:t>kx</a:t>
            </a:r>
            <a:r>
              <a:rPr lang="en-US" sz="2000" dirty="0">
                <a:solidFill>
                  <a:srgbClr val="FF0000"/>
                </a:solidFill>
                <a:latin typeface="Times New Roman"/>
                <a:cs typeface="Times New Roman"/>
              </a:rPr>
              <a:t> </a:t>
            </a:r>
            <a:r>
              <a:rPr lang="en-US" sz="2000" dirty="0">
                <a:latin typeface="Times New Roman"/>
                <a:cs typeface="Times New Roman"/>
              </a:rPr>
              <a:t>to the right side and dividing by </a:t>
            </a:r>
            <a:r>
              <a:rPr lang="en-US" sz="2000" i="1" dirty="0">
                <a:solidFill>
                  <a:srgbClr val="FF0000"/>
                </a:solidFill>
                <a:latin typeface="Times New Roman"/>
                <a:cs typeface="Times New Roman"/>
              </a:rPr>
              <a:t>m</a:t>
            </a:r>
            <a:r>
              <a:rPr lang="en-US" sz="2000" i="1" dirty="0">
                <a:latin typeface="Times New Roman"/>
                <a:cs typeface="Times New Roman"/>
              </a:rPr>
              <a:t> </a:t>
            </a:r>
            <a:r>
              <a:rPr lang="en-US" sz="2000" dirty="0">
                <a:latin typeface="Times New Roman"/>
                <a:cs typeface="Times New Roman"/>
              </a:rPr>
              <a:t>yields the relationship:</a:t>
            </a:r>
          </a:p>
        </p:txBody>
      </p:sp>
      <p:sp>
        <p:nvSpPr>
          <p:cNvPr id="5" name="TextBox 4"/>
          <p:cNvSpPr txBox="1"/>
          <p:nvPr/>
        </p:nvSpPr>
        <p:spPr>
          <a:xfrm>
            <a:off x="228600" y="2520979"/>
            <a:ext cx="8503762" cy="400110"/>
          </a:xfrm>
          <a:prstGeom prst="rect">
            <a:avLst/>
          </a:prstGeom>
          <a:noFill/>
        </p:spPr>
        <p:txBody>
          <a:bodyPr wrap="square" rtlCol="0">
            <a:spAutoFit/>
          </a:bodyPr>
          <a:lstStyle/>
          <a:p>
            <a:r>
              <a:rPr lang="en-US" sz="2000" dirty="0">
                <a:latin typeface="Times New Roman"/>
                <a:cs typeface="Times New Roman"/>
              </a:rPr>
              <a:t>spring will be                          (Hooke’s Law), Newton Second Law suggests:</a:t>
            </a:r>
          </a:p>
        </p:txBody>
      </p:sp>
      <p:sp>
        <p:nvSpPr>
          <p:cNvPr id="29" name="Rectangle 28"/>
          <p:cNvSpPr/>
          <p:nvPr/>
        </p:nvSpPr>
        <p:spPr>
          <a:xfrm>
            <a:off x="228600" y="1103311"/>
            <a:ext cx="8503762" cy="29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647700"/>
            <a:ext cx="4356100" cy="2000548"/>
          </a:xfrm>
          <a:prstGeom prst="rect">
            <a:avLst/>
          </a:prstGeom>
          <a:noFill/>
        </p:spPr>
        <p:txBody>
          <a:bodyPr wrap="square" rtlCol="0">
            <a:spAutoFit/>
          </a:bodyPr>
          <a:lstStyle/>
          <a:p>
            <a:r>
              <a:rPr lang="en-US" sz="2400" dirty="0">
                <a:solidFill>
                  <a:srgbClr val="FF0000"/>
                </a:solidFill>
                <a:latin typeface="Apple Chancery"/>
                <a:cs typeface="Apple Chancery"/>
              </a:rPr>
              <a:t>Keeping the sign </a:t>
            </a:r>
            <a:r>
              <a:rPr lang="en-US" sz="2000" dirty="0">
                <a:latin typeface="Times New Roman"/>
                <a:cs typeface="Times New Roman"/>
              </a:rPr>
              <a:t>of the acceleration embedded (it will be either positive or negative, depending upon the point in time, so we’ll leave it implicit), and noting that the spring force in the x-direction on a mass attached to the</a:t>
            </a:r>
          </a:p>
        </p:txBody>
      </p:sp>
      <p:graphicFrame>
        <p:nvGraphicFramePr>
          <p:cNvPr id="7" name="Object 6"/>
          <p:cNvGraphicFramePr>
            <a:graphicFrameLocks noChangeAspect="1"/>
          </p:cNvGraphicFramePr>
          <p:nvPr/>
        </p:nvGraphicFramePr>
        <p:xfrm>
          <a:off x="1755298" y="2532853"/>
          <a:ext cx="1563687" cy="447760"/>
        </p:xfrm>
        <a:graphic>
          <a:graphicData uri="http://schemas.openxmlformats.org/presentationml/2006/ole">
            <mc:AlternateContent xmlns:mc="http://schemas.openxmlformats.org/markup-compatibility/2006">
              <mc:Choice xmlns:v="urn:schemas-microsoft-com:vml" Requires="v">
                <p:oleObj spid="_x0000_s2161" name="Equation" r:id="rId3" imgW="939800" imgH="266700" progId="Equation.DSMT4">
                  <p:embed/>
                </p:oleObj>
              </mc:Choice>
              <mc:Fallback>
                <p:oleObj name="Equation" r:id="rId3" imgW="939800" imgH="266700" progId="Equation.DSMT4">
                  <p:embed/>
                  <p:pic>
                    <p:nvPicPr>
                      <p:cNvPr id="7" name="Object 6"/>
                      <p:cNvPicPr>
                        <a:picLocks noChangeAspect="1" noChangeArrowheads="1"/>
                      </p:cNvPicPr>
                      <p:nvPr/>
                    </p:nvPicPr>
                    <p:blipFill>
                      <a:blip r:embed="rId4"/>
                      <a:srcRect/>
                      <a:stretch>
                        <a:fillRect/>
                      </a:stretch>
                    </p:blipFill>
                    <p:spPr bwMode="auto">
                      <a:xfrm>
                        <a:off x="1755298" y="2532853"/>
                        <a:ext cx="1563687" cy="447760"/>
                      </a:xfrm>
                      <a:prstGeom prst="rect">
                        <a:avLst/>
                      </a:prstGeom>
                      <a:noFill/>
                      <a:ln>
                        <a:noFill/>
                      </a:ln>
                      <a:effectLst/>
                    </p:spPr>
                  </p:pic>
                </p:oleObj>
              </mc:Fallback>
            </mc:AlternateContent>
          </a:graphicData>
        </a:graphic>
      </p:graphicFrame>
      <p:grpSp>
        <p:nvGrpSpPr>
          <p:cNvPr id="8" name="Group 7"/>
          <p:cNvGrpSpPr/>
          <p:nvPr/>
        </p:nvGrpSpPr>
        <p:grpSpPr>
          <a:xfrm>
            <a:off x="5132703" y="437353"/>
            <a:ext cx="4194971" cy="1917701"/>
            <a:chOff x="5895975" y="3238500"/>
            <a:chExt cx="2667000" cy="1219200"/>
          </a:xfrm>
        </p:grpSpPr>
        <p:sp>
          <p:nvSpPr>
            <p:cNvPr id="9" name="Line 5"/>
            <p:cNvSpPr>
              <a:spLocks noChangeShapeType="1"/>
            </p:cNvSpPr>
            <p:nvPr/>
          </p:nvSpPr>
          <p:spPr bwMode="auto">
            <a:xfrm>
              <a:off x="5895975" y="3314700"/>
              <a:ext cx="0" cy="7620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Line 6"/>
            <p:cNvSpPr>
              <a:spLocks noChangeShapeType="1"/>
            </p:cNvSpPr>
            <p:nvPr/>
          </p:nvSpPr>
          <p:spPr bwMode="auto">
            <a:xfrm>
              <a:off x="5895975" y="4076700"/>
              <a:ext cx="2667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Rectangle 7"/>
            <p:cNvSpPr>
              <a:spLocks noChangeArrowheads="1"/>
            </p:cNvSpPr>
            <p:nvPr/>
          </p:nvSpPr>
          <p:spPr bwMode="auto">
            <a:xfrm>
              <a:off x="7343775" y="3695700"/>
              <a:ext cx="457200" cy="381000"/>
            </a:xfrm>
            <a:prstGeom prst="rect">
              <a:avLst/>
            </a:prstGeom>
            <a:solidFill>
              <a:srgbClr val="FF0F09"/>
            </a:solidFill>
            <a:ln w="12700">
              <a:solidFill>
                <a:schemeClr val="tx1"/>
              </a:solidFill>
              <a:miter lim="800000"/>
              <a:headEnd/>
              <a:tailEnd/>
            </a:ln>
          </p:spPr>
          <p:txBody>
            <a:bodyPr wrap="none" anchor="ctr"/>
            <a:lstStyle/>
            <a:p>
              <a:pPr algn="ctr"/>
              <a:endParaRPr lang="en-US">
                <a:solidFill>
                  <a:srgbClr val="FF0F09"/>
                </a:solidFill>
              </a:endParaRPr>
            </a:p>
          </p:txBody>
        </p:sp>
        <p:sp>
          <p:nvSpPr>
            <p:cNvPr id="12" name="Line 9"/>
            <p:cNvSpPr>
              <a:spLocks noChangeShapeType="1"/>
            </p:cNvSpPr>
            <p:nvPr/>
          </p:nvSpPr>
          <p:spPr bwMode="auto">
            <a:xfrm>
              <a:off x="58959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10"/>
            <p:cNvSpPr>
              <a:spLocks noChangeShapeType="1"/>
            </p:cNvSpPr>
            <p:nvPr/>
          </p:nvSpPr>
          <p:spPr bwMode="auto">
            <a:xfrm flipV="1">
              <a:off x="6124575" y="36957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11"/>
            <p:cNvSpPr>
              <a:spLocks noChangeShapeType="1"/>
            </p:cNvSpPr>
            <p:nvPr/>
          </p:nvSpPr>
          <p:spPr bwMode="auto">
            <a:xfrm>
              <a:off x="62769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12"/>
            <p:cNvSpPr>
              <a:spLocks noChangeShapeType="1"/>
            </p:cNvSpPr>
            <p:nvPr/>
          </p:nvSpPr>
          <p:spPr bwMode="auto">
            <a:xfrm flipH="1">
              <a:off x="65055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13"/>
            <p:cNvSpPr>
              <a:spLocks noChangeShapeType="1"/>
            </p:cNvSpPr>
            <p:nvPr/>
          </p:nvSpPr>
          <p:spPr bwMode="auto">
            <a:xfrm>
              <a:off x="67341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4"/>
            <p:cNvSpPr>
              <a:spLocks noChangeShapeType="1"/>
            </p:cNvSpPr>
            <p:nvPr/>
          </p:nvSpPr>
          <p:spPr bwMode="auto">
            <a:xfrm flipV="1">
              <a:off x="6962775" y="38481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5"/>
            <p:cNvSpPr>
              <a:spLocks noChangeShapeType="1"/>
            </p:cNvSpPr>
            <p:nvPr/>
          </p:nvSpPr>
          <p:spPr bwMode="auto">
            <a:xfrm>
              <a:off x="71151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6"/>
            <p:cNvSpPr>
              <a:spLocks noChangeShapeType="1"/>
            </p:cNvSpPr>
            <p:nvPr/>
          </p:nvSpPr>
          <p:spPr bwMode="auto">
            <a:xfrm>
              <a:off x="7038975" y="3238500"/>
              <a:ext cx="0" cy="12192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7"/>
            <p:cNvSpPr>
              <a:spLocks noChangeShapeType="1"/>
            </p:cNvSpPr>
            <p:nvPr/>
          </p:nvSpPr>
          <p:spPr bwMode="auto">
            <a:xfrm>
              <a:off x="7038975" y="34671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1" name="Object 6"/>
          <p:cNvGraphicFramePr>
            <a:graphicFrameLocks noChangeAspect="1"/>
          </p:cNvGraphicFramePr>
          <p:nvPr/>
        </p:nvGraphicFramePr>
        <p:xfrm>
          <a:off x="5944712" y="868361"/>
          <a:ext cx="193675" cy="254000"/>
        </p:xfrm>
        <a:graphic>
          <a:graphicData uri="http://schemas.openxmlformats.org/presentationml/2006/ole">
            <mc:AlternateContent xmlns:mc="http://schemas.openxmlformats.org/markup-compatibility/2006">
              <mc:Choice xmlns:v="urn:schemas-microsoft-com:vml" Requires="v">
                <p:oleObj spid="_x0000_s2162" name="Equation" r:id="rId5" imgW="127000" imgH="165100" progId="Equation.DSMT4">
                  <p:embed/>
                </p:oleObj>
              </mc:Choice>
              <mc:Fallback>
                <p:oleObj name="Equation" r:id="rId5" imgW="127000" imgH="165100" progId="Equation.DSMT4">
                  <p:embed/>
                  <p:pic>
                    <p:nvPicPr>
                      <p:cNvPr id="21" name="Object 6"/>
                      <p:cNvPicPr>
                        <a:picLocks noChangeAspect="1" noChangeArrowheads="1"/>
                      </p:cNvPicPr>
                      <p:nvPr/>
                    </p:nvPicPr>
                    <p:blipFill>
                      <a:blip r:embed="rId6"/>
                      <a:srcRect/>
                      <a:stretch>
                        <a:fillRect/>
                      </a:stretch>
                    </p:blipFill>
                    <p:spPr bwMode="auto">
                      <a:xfrm>
                        <a:off x="5944712" y="868361"/>
                        <a:ext cx="193675" cy="254000"/>
                      </a:xfrm>
                      <a:prstGeom prst="rect">
                        <a:avLst/>
                      </a:prstGeom>
                      <a:noFill/>
                      <a:ln>
                        <a:noFill/>
                      </a:ln>
                      <a:effectLst/>
                    </p:spPr>
                  </p:pic>
                </p:oleObj>
              </mc:Fallback>
            </mc:AlternateContent>
          </a:graphicData>
        </a:graphic>
      </p:graphicFrame>
      <p:graphicFrame>
        <p:nvGraphicFramePr>
          <p:cNvPr id="22" name="Object 6"/>
          <p:cNvGraphicFramePr>
            <a:graphicFrameLocks noChangeAspect="1"/>
          </p:cNvGraphicFramePr>
          <p:nvPr/>
        </p:nvGraphicFramePr>
        <p:xfrm>
          <a:off x="7313137" y="534986"/>
          <a:ext cx="193675" cy="195263"/>
        </p:xfrm>
        <a:graphic>
          <a:graphicData uri="http://schemas.openxmlformats.org/presentationml/2006/ole">
            <mc:AlternateContent xmlns:mc="http://schemas.openxmlformats.org/markup-compatibility/2006">
              <mc:Choice xmlns:v="urn:schemas-microsoft-com:vml" Requires="v">
                <p:oleObj spid="_x0000_s2163" name="Equation" r:id="rId7" imgW="127000" imgH="127000" progId="Equation.DSMT4">
                  <p:embed/>
                </p:oleObj>
              </mc:Choice>
              <mc:Fallback>
                <p:oleObj name="Equation" r:id="rId7" imgW="127000" imgH="127000" progId="Equation.DSMT4">
                  <p:embed/>
                  <p:pic>
                    <p:nvPicPr>
                      <p:cNvPr id="22" name="Object 6"/>
                      <p:cNvPicPr>
                        <a:picLocks noChangeAspect="1" noChangeArrowheads="1"/>
                      </p:cNvPicPr>
                      <p:nvPr/>
                    </p:nvPicPr>
                    <p:blipFill>
                      <a:blip r:embed="rId8"/>
                      <a:srcRect/>
                      <a:stretch>
                        <a:fillRect/>
                      </a:stretch>
                    </p:blipFill>
                    <p:spPr bwMode="auto">
                      <a:xfrm>
                        <a:off x="7313137" y="534986"/>
                        <a:ext cx="193675" cy="195263"/>
                      </a:xfrm>
                      <a:prstGeom prst="rect">
                        <a:avLst/>
                      </a:prstGeom>
                      <a:noFill/>
                      <a:ln>
                        <a:noFill/>
                      </a:ln>
                      <a:effectLst/>
                    </p:spPr>
                  </p:pic>
                </p:oleObj>
              </mc:Fallback>
            </mc:AlternateContent>
          </a:graphicData>
        </a:graphic>
      </p:graphicFrame>
      <p:graphicFrame>
        <p:nvGraphicFramePr>
          <p:cNvPr id="23" name="Object 6"/>
          <p:cNvGraphicFramePr>
            <a:graphicFrameLocks noChangeAspect="1"/>
          </p:cNvGraphicFramePr>
          <p:nvPr/>
        </p:nvGraphicFramePr>
        <p:xfrm>
          <a:off x="6670200" y="2343149"/>
          <a:ext cx="542925" cy="234950"/>
        </p:xfrm>
        <a:graphic>
          <a:graphicData uri="http://schemas.openxmlformats.org/presentationml/2006/ole">
            <mc:AlternateContent xmlns:mc="http://schemas.openxmlformats.org/markup-compatibility/2006">
              <mc:Choice xmlns:v="urn:schemas-microsoft-com:vml" Requires="v">
                <p:oleObj spid="_x0000_s2164" name="Equation" r:id="rId9" imgW="355600" imgH="152400" progId="Equation.DSMT4">
                  <p:embed/>
                </p:oleObj>
              </mc:Choice>
              <mc:Fallback>
                <p:oleObj name="Equation" r:id="rId9" imgW="355600" imgH="152400" progId="Equation.DSMT4">
                  <p:embed/>
                  <p:pic>
                    <p:nvPicPr>
                      <p:cNvPr id="23" name="Object 6"/>
                      <p:cNvPicPr>
                        <a:picLocks noChangeAspect="1" noChangeArrowheads="1"/>
                      </p:cNvPicPr>
                      <p:nvPr/>
                    </p:nvPicPr>
                    <p:blipFill>
                      <a:blip r:embed="rId10"/>
                      <a:srcRect/>
                      <a:stretch>
                        <a:fillRect/>
                      </a:stretch>
                    </p:blipFill>
                    <p:spPr bwMode="auto">
                      <a:xfrm>
                        <a:off x="6670200" y="2343149"/>
                        <a:ext cx="542925" cy="234950"/>
                      </a:xfrm>
                      <a:prstGeom prst="rect">
                        <a:avLst/>
                      </a:prstGeom>
                      <a:noFill/>
                      <a:ln>
                        <a:noFill/>
                      </a:ln>
                      <a:effectLst/>
                    </p:spPr>
                  </p:pic>
                </p:oleObj>
              </mc:Fallback>
            </mc:AlternateContent>
          </a:graphicData>
        </a:graphic>
      </p:graphicFrame>
      <p:graphicFrame>
        <p:nvGraphicFramePr>
          <p:cNvPr id="24" name="Object 6"/>
          <p:cNvGraphicFramePr>
            <a:graphicFrameLocks noChangeAspect="1"/>
          </p:cNvGraphicFramePr>
          <p:nvPr/>
        </p:nvGraphicFramePr>
        <p:xfrm>
          <a:off x="8003700" y="908049"/>
          <a:ext cx="252412" cy="195262"/>
        </p:xfrm>
        <a:graphic>
          <a:graphicData uri="http://schemas.openxmlformats.org/presentationml/2006/ole">
            <mc:AlternateContent xmlns:mc="http://schemas.openxmlformats.org/markup-compatibility/2006">
              <mc:Choice xmlns:v="urn:schemas-microsoft-com:vml" Requires="v">
                <p:oleObj spid="_x0000_s2165" name="Equation" r:id="rId11" imgW="165100" imgH="127000" progId="Equation.DSMT4">
                  <p:embed/>
                </p:oleObj>
              </mc:Choice>
              <mc:Fallback>
                <p:oleObj name="Equation" r:id="rId11" imgW="165100" imgH="127000" progId="Equation.DSMT4">
                  <p:embed/>
                  <p:pic>
                    <p:nvPicPr>
                      <p:cNvPr id="24" name="Object 6"/>
                      <p:cNvPicPr>
                        <a:picLocks noChangeAspect="1" noChangeArrowheads="1"/>
                      </p:cNvPicPr>
                      <p:nvPr/>
                    </p:nvPicPr>
                    <p:blipFill>
                      <a:blip r:embed="rId12"/>
                      <a:srcRect/>
                      <a:stretch>
                        <a:fillRect/>
                      </a:stretch>
                    </p:blipFill>
                    <p:spPr bwMode="auto">
                      <a:xfrm>
                        <a:off x="8003700" y="908049"/>
                        <a:ext cx="252412" cy="195262"/>
                      </a:xfrm>
                      <a:prstGeom prst="rect">
                        <a:avLst/>
                      </a:prstGeom>
                      <a:noFill/>
                      <a:ln>
                        <a:noFill/>
                      </a:ln>
                      <a:effectLst/>
                    </p:spPr>
                  </p:pic>
                </p:oleObj>
              </mc:Fallback>
            </mc:AlternateContent>
          </a:graphicData>
        </a:graphic>
      </p:graphicFrame>
      <p:graphicFrame>
        <p:nvGraphicFramePr>
          <p:cNvPr id="25" name="Object 6"/>
          <p:cNvGraphicFramePr>
            <a:graphicFrameLocks noChangeAspect="1"/>
          </p:cNvGraphicFramePr>
          <p:nvPr/>
        </p:nvGraphicFramePr>
        <p:xfrm>
          <a:off x="2924175" y="2981325"/>
          <a:ext cx="2233613" cy="1487488"/>
        </p:xfrm>
        <a:graphic>
          <a:graphicData uri="http://schemas.openxmlformats.org/presentationml/2006/ole">
            <mc:AlternateContent xmlns:mc="http://schemas.openxmlformats.org/markup-compatibility/2006">
              <mc:Choice xmlns:v="urn:schemas-microsoft-com:vml" Requires="v">
                <p:oleObj spid="_x0000_s2166" name="Equation" r:id="rId13" imgW="1346200" imgH="889000" progId="Equation.DSMT4">
                  <p:embed/>
                </p:oleObj>
              </mc:Choice>
              <mc:Fallback>
                <p:oleObj name="Equation" r:id="rId13" imgW="1346200" imgH="889000" progId="Equation.DSMT4">
                  <p:embed/>
                  <p:pic>
                    <p:nvPicPr>
                      <p:cNvPr id="25" name="Object 6"/>
                      <p:cNvPicPr>
                        <a:picLocks noChangeAspect="1" noChangeArrowheads="1"/>
                      </p:cNvPicPr>
                      <p:nvPr/>
                    </p:nvPicPr>
                    <p:blipFill>
                      <a:blip r:embed="rId14"/>
                      <a:srcRect/>
                      <a:stretch>
                        <a:fillRect/>
                      </a:stretch>
                    </p:blipFill>
                    <p:spPr bwMode="auto">
                      <a:xfrm>
                        <a:off x="2924175" y="2981325"/>
                        <a:ext cx="2233613" cy="1487488"/>
                      </a:xfrm>
                      <a:prstGeom prst="rect">
                        <a:avLst/>
                      </a:prstGeom>
                      <a:noFill/>
                      <a:ln>
                        <a:noFill/>
                      </a:ln>
                      <a:effectLst/>
                    </p:spPr>
                  </p:pic>
                </p:oleObj>
              </mc:Fallback>
            </mc:AlternateContent>
          </a:graphicData>
        </a:graphic>
      </p:graphicFrame>
      <p:graphicFrame>
        <p:nvGraphicFramePr>
          <p:cNvPr id="26" name="Object 6"/>
          <p:cNvGraphicFramePr>
            <a:graphicFrameLocks noChangeAspect="1"/>
          </p:cNvGraphicFramePr>
          <p:nvPr/>
        </p:nvGraphicFramePr>
        <p:xfrm>
          <a:off x="3449638" y="5032375"/>
          <a:ext cx="1747837" cy="744538"/>
        </p:xfrm>
        <a:graphic>
          <a:graphicData uri="http://schemas.openxmlformats.org/presentationml/2006/ole">
            <mc:AlternateContent xmlns:mc="http://schemas.openxmlformats.org/markup-compatibility/2006">
              <mc:Choice xmlns:v="urn:schemas-microsoft-com:vml" Requires="v">
                <p:oleObj spid="_x0000_s2167" name="Equation" r:id="rId15" imgW="1054100" imgH="444500" progId="Equation.DSMT4">
                  <p:embed/>
                </p:oleObj>
              </mc:Choice>
              <mc:Fallback>
                <p:oleObj name="Equation" r:id="rId15" imgW="1054100" imgH="444500" progId="Equation.DSMT4">
                  <p:embed/>
                  <p:pic>
                    <p:nvPicPr>
                      <p:cNvPr id="26" name="Object 6"/>
                      <p:cNvPicPr>
                        <a:picLocks noChangeAspect="1" noChangeArrowheads="1"/>
                      </p:cNvPicPr>
                      <p:nvPr/>
                    </p:nvPicPr>
                    <p:blipFill>
                      <a:blip r:embed="rId16"/>
                      <a:srcRect/>
                      <a:stretch>
                        <a:fillRect/>
                      </a:stretch>
                    </p:blipFill>
                    <p:spPr bwMode="auto">
                      <a:xfrm>
                        <a:off x="3449638" y="5032375"/>
                        <a:ext cx="1747837" cy="744538"/>
                      </a:xfrm>
                      <a:prstGeom prst="rect">
                        <a:avLst/>
                      </a:prstGeom>
                      <a:noFill/>
                      <a:ln>
                        <a:noFill/>
                      </a:ln>
                      <a:effectLst/>
                    </p:spPr>
                  </p:pic>
                </p:oleObj>
              </mc:Fallback>
            </mc:AlternateContent>
          </a:graphicData>
        </a:graphic>
      </p:graphicFrame>
      <p:sp>
        <p:nvSpPr>
          <p:cNvPr id="27" name="TextBox 26"/>
          <p:cNvSpPr txBox="1"/>
          <p:nvPr/>
        </p:nvSpPr>
        <p:spPr>
          <a:xfrm>
            <a:off x="228600" y="5865813"/>
            <a:ext cx="8686800" cy="400110"/>
          </a:xfrm>
          <a:prstGeom prst="rect">
            <a:avLst/>
          </a:prstGeom>
          <a:noFill/>
        </p:spPr>
        <p:txBody>
          <a:bodyPr wrap="square" rtlCol="0">
            <a:spAutoFit/>
          </a:bodyPr>
          <a:lstStyle/>
          <a:p>
            <a:r>
              <a:rPr lang="en-US" sz="2000" dirty="0">
                <a:solidFill>
                  <a:srgbClr val="0000FF"/>
                </a:solidFill>
                <a:latin typeface="Apple Chancery"/>
                <a:cs typeface="Apple Chancery"/>
              </a:rPr>
              <a:t>This is the </a:t>
            </a:r>
            <a:r>
              <a:rPr lang="en-US" sz="2000" dirty="0">
                <a:solidFill>
                  <a:srgbClr val="0000FF"/>
                </a:solidFill>
                <a:latin typeface="Times New Roman"/>
                <a:cs typeface="Times New Roman"/>
              </a:rPr>
              <a:t>characteristic equation </a:t>
            </a:r>
            <a:r>
              <a:rPr lang="en-US" sz="2000" dirty="0">
                <a:latin typeface="Times New Roman"/>
                <a:cs typeface="Times New Roman"/>
              </a:rPr>
              <a:t>of </a:t>
            </a:r>
            <a:r>
              <a:rPr lang="en-US" sz="2000" i="1" dirty="0">
                <a:solidFill>
                  <a:srgbClr val="FF0000"/>
                </a:solidFill>
                <a:latin typeface="Times New Roman"/>
                <a:cs typeface="Times New Roman"/>
              </a:rPr>
              <a:t>SIMPLE HARMONIC MOTION</a:t>
            </a:r>
            <a:r>
              <a:rPr lang="en-US" sz="2000" i="1" dirty="0">
                <a:latin typeface="Times New Roman"/>
                <a:cs typeface="Times New Roman"/>
              </a:rPr>
              <a:t>.</a:t>
            </a:r>
            <a:endParaRPr lang="en-US" sz="2000" dirty="0">
              <a:latin typeface="Times New Roman"/>
              <a:cs typeface="Times New Roman"/>
            </a:endParaRPr>
          </a:p>
        </p:txBody>
      </p:sp>
    </p:spTree>
    <p:extLst>
      <p:ext uri="{BB962C8B-B14F-4D97-AF65-F5344CB8AC3E}">
        <p14:creationId xmlns:p14="http://schemas.microsoft.com/office/powerpoint/2010/main" val="293632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001711"/>
            <a:ext cx="8503762" cy="29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317500"/>
            <a:ext cx="4356100" cy="461665"/>
          </a:xfrm>
          <a:prstGeom prst="rect">
            <a:avLst/>
          </a:prstGeom>
          <a:noFill/>
        </p:spPr>
        <p:txBody>
          <a:bodyPr wrap="square" rtlCol="0">
            <a:spAutoFit/>
          </a:bodyPr>
          <a:lstStyle/>
          <a:p>
            <a:r>
              <a:rPr lang="en-US" sz="2400" dirty="0">
                <a:solidFill>
                  <a:srgbClr val="FF0000"/>
                </a:solidFill>
                <a:latin typeface="Apple Chancery"/>
                <a:cs typeface="Apple Chancery"/>
              </a:rPr>
              <a:t>This relationship:</a:t>
            </a:r>
            <a:endParaRPr lang="en-US" sz="2000" dirty="0">
              <a:latin typeface="Times New Roman"/>
              <a:cs typeface="Times New Roman"/>
            </a:endParaRPr>
          </a:p>
        </p:txBody>
      </p:sp>
      <p:grpSp>
        <p:nvGrpSpPr>
          <p:cNvPr id="7" name="Group 6"/>
          <p:cNvGrpSpPr/>
          <p:nvPr/>
        </p:nvGrpSpPr>
        <p:grpSpPr>
          <a:xfrm>
            <a:off x="6091554" y="437353"/>
            <a:ext cx="3236120" cy="1651432"/>
            <a:chOff x="5132703" y="437353"/>
            <a:chExt cx="4194971" cy="2140746"/>
          </a:xfrm>
        </p:grpSpPr>
        <p:grpSp>
          <p:nvGrpSpPr>
            <p:cNvPr id="8" name="Group 7"/>
            <p:cNvGrpSpPr/>
            <p:nvPr/>
          </p:nvGrpSpPr>
          <p:grpSpPr>
            <a:xfrm>
              <a:off x="5132703" y="437353"/>
              <a:ext cx="4194971" cy="1917701"/>
              <a:chOff x="5895975" y="3238500"/>
              <a:chExt cx="2667000" cy="1219200"/>
            </a:xfrm>
          </p:grpSpPr>
          <p:sp>
            <p:nvSpPr>
              <p:cNvPr id="13" name="Line 5"/>
              <p:cNvSpPr>
                <a:spLocks noChangeShapeType="1"/>
              </p:cNvSpPr>
              <p:nvPr/>
            </p:nvSpPr>
            <p:spPr bwMode="auto">
              <a:xfrm>
                <a:off x="5895975" y="3314700"/>
                <a:ext cx="0" cy="7620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6"/>
              <p:cNvSpPr>
                <a:spLocks noChangeShapeType="1"/>
              </p:cNvSpPr>
              <p:nvPr/>
            </p:nvSpPr>
            <p:spPr bwMode="auto">
              <a:xfrm>
                <a:off x="5895975" y="4076700"/>
                <a:ext cx="2667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Rectangle 7"/>
              <p:cNvSpPr>
                <a:spLocks noChangeArrowheads="1"/>
              </p:cNvSpPr>
              <p:nvPr/>
            </p:nvSpPr>
            <p:spPr bwMode="auto">
              <a:xfrm>
                <a:off x="7343775" y="3695700"/>
                <a:ext cx="457200" cy="381000"/>
              </a:xfrm>
              <a:prstGeom prst="rect">
                <a:avLst/>
              </a:prstGeom>
              <a:solidFill>
                <a:srgbClr val="FF0F09"/>
              </a:solidFill>
              <a:ln w="12700">
                <a:solidFill>
                  <a:schemeClr val="tx1"/>
                </a:solidFill>
                <a:miter lim="800000"/>
                <a:headEnd/>
                <a:tailEnd/>
              </a:ln>
            </p:spPr>
            <p:txBody>
              <a:bodyPr wrap="none" anchor="ctr"/>
              <a:lstStyle/>
              <a:p>
                <a:pPr algn="ctr"/>
                <a:endParaRPr lang="en-US">
                  <a:solidFill>
                    <a:srgbClr val="FF0F09"/>
                  </a:solidFill>
                </a:endParaRPr>
              </a:p>
            </p:txBody>
          </p:sp>
          <p:sp>
            <p:nvSpPr>
              <p:cNvPr id="16" name="Line 9"/>
              <p:cNvSpPr>
                <a:spLocks noChangeShapeType="1"/>
              </p:cNvSpPr>
              <p:nvPr/>
            </p:nvSpPr>
            <p:spPr bwMode="auto">
              <a:xfrm>
                <a:off x="58959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0"/>
              <p:cNvSpPr>
                <a:spLocks noChangeShapeType="1"/>
              </p:cNvSpPr>
              <p:nvPr/>
            </p:nvSpPr>
            <p:spPr bwMode="auto">
              <a:xfrm flipV="1">
                <a:off x="6124575" y="36957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1"/>
              <p:cNvSpPr>
                <a:spLocks noChangeShapeType="1"/>
              </p:cNvSpPr>
              <p:nvPr/>
            </p:nvSpPr>
            <p:spPr bwMode="auto">
              <a:xfrm>
                <a:off x="62769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2"/>
              <p:cNvSpPr>
                <a:spLocks noChangeShapeType="1"/>
              </p:cNvSpPr>
              <p:nvPr/>
            </p:nvSpPr>
            <p:spPr bwMode="auto">
              <a:xfrm flipH="1">
                <a:off x="65055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3"/>
              <p:cNvSpPr>
                <a:spLocks noChangeShapeType="1"/>
              </p:cNvSpPr>
              <p:nvPr/>
            </p:nvSpPr>
            <p:spPr bwMode="auto">
              <a:xfrm>
                <a:off x="67341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4"/>
              <p:cNvSpPr>
                <a:spLocks noChangeShapeType="1"/>
              </p:cNvSpPr>
              <p:nvPr/>
            </p:nvSpPr>
            <p:spPr bwMode="auto">
              <a:xfrm flipV="1">
                <a:off x="6962775" y="38481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15"/>
              <p:cNvSpPr>
                <a:spLocks noChangeShapeType="1"/>
              </p:cNvSpPr>
              <p:nvPr/>
            </p:nvSpPr>
            <p:spPr bwMode="auto">
              <a:xfrm>
                <a:off x="71151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16"/>
              <p:cNvSpPr>
                <a:spLocks noChangeShapeType="1"/>
              </p:cNvSpPr>
              <p:nvPr/>
            </p:nvSpPr>
            <p:spPr bwMode="auto">
              <a:xfrm>
                <a:off x="7038975" y="3238500"/>
                <a:ext cx="0" cy="12192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17"/>
              <p:cNvSpPr>
                <a:spLocks noChangeShapeType="1"/>
              </p:cNvSpPr>
              <p:nvPr/>
            </p:nvSpPr>
            <p:spPr bwMode="auto">
              <a:xfrm>
                <a:off x="7038975" y="34671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9" name="Object 6"/>
            <p:cNvGraphicFramePr>
              <a:graphicFrameLocks noChangeAspect="1"/>
            </p:cNvGraphicFramePr>
            <p:nvPr/>
          </p:nvGraphicFramePr>
          <p:xfrm>
            <a:off x="5944712" y="868361"/>
            <a:ext cx="193675" cy="254000"/>
          </p:xfrm>
          <a:graphic>
            <a:graphicData uri="http://schemas.openxmlformats.org/presentationml/2006/ole">
              <mc:AlternateContent xmlns:mc="http://schemas.openxmlformats.org/markup-compatibility/2006">
                <mc:Choice xmlns:v="urn:schemas-microsoft-com:vml" Requires="v">
                  <p:oleObj spid="_x0000_s3217" name="Equation" r:id="rId3" imgW="127000" imgH="165100" progId="Equation.DSMT4">
                    <p:embed/>
                  </p:oleObj>
                </mc:Choice>
                <mc:Fallback>
                  <p:oleObj name="Equation" r:id="rId3" imgW="127000" imgH="165100" progId="Equation.DSMT4">
                    <p:embed/>
                    <p:pic>
                      <p:nvPicPr>
                        <p:cNvPr id="9" name="Object 6"/>
                        <p:cNvPicPr>
                          <a:picLocks noChangeAspect="1" noChangeArrowheads="1"/>
                        </p:cNvPicPr>
                        <p:nvPr/>
                      </p:nvPicPr>
                      <p:blipFill>
                        <a:blip r:embed="rId4"/>
                        <a:srcRect/>
                        <a:stretch>
                          <a:fillRect/>
                        </a:stretch>
                      </p:blipFill>
                      <p:spPr bwMode="auto">
                        <a:xfrm>
                          <a:off x="5944712" y="868361"/>
                          <a:ext cx="193675" cy="254000"/>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nvGraphicFramePr>
          <p:xfrm>
            <a:off x="7313137" y="534986"/>
            <a:ext cx="193675" cy="195263"/>
          </p:xfrm>
          <a:graphic>
            <a:graphicData uri="http://schemas.openxmlformats.org/presentationml/2006/ole">
              <mc:AlternateContent xmlns:mc="http://schemas.openxmlformats.org/markup-compatibility/2006">
                <mc:Choice xmlns:v="urn:schemas-microsoft-com:vml" Requires="v">
                  <p:oleObj spid="_x0000_s3218" name="Equation" r:id="rId5" imgW="127000" imgH="127000" progId="Equation.DSMT4">
                    <p:embed/>
                  </p:oleObj>
                </mc:Choice>
                <mc:Fallback>
                  <p:oleObj name="Equation" r:id="rId5" imgW="127000" imgH="127000" progId="Equation.DSMT4">
                    <p:embed/>
                    <p:pic>
                      <p:nvPicPr>
                        <p:cNvPr id="10" name="Object 9"/>
                        <p:cNvPicPr>
                          <a:picLocks noChangeAspect="1" noChangeArrowheads="1"/>
                        </p:cNvPicPr>
                        <p:nvPr/>
                      </p:nvPicPr>
                      <p:blipFill>
                        <a:blip r:embed="rId6"/>
                        <a:srcRect/>
                        <a:stretch>
                          <a:fillRect/>
                        </a:stretch>
                      </p:blipFill>
                      <p:spPr bwMode="auto">
                        <a:xfrm>
                          <a:off x="7313137" y="534986"/>
                          <a:ext cx="193675" cy="195263"/>
                        </a:xfrm>
                        <a:prstGeom prst="rect">
                          <a:avLst/>
                        </a:prstGeom>
                        <a:noFill/>
                        <a:ln>
                          <a:noFill/>
                        </a:ln>
                        <a:effectLst/>
                      </p:spPr>
                    </p:pic>
                  </p:oleObj>
                </mc:Fallback>
              </mc:AlternateContent>
            </a:graphicData>
          </a:graphic>
        </p:graphicFrame>
        <p:graphicFrame>
          <p:nvGraphicFramePr>
            <p:cNvPr id="11" name="Object 6"/>
            <p:cNvGraphicFramePr>
              <a:graphicFrameLocks noChangeAspect="1"/>
            </p:cNvGraphicFramePr>
            <p:nvPr/>
          </p:nvGraphicFramePr>
          <p:xfrm>
            <a:off x="6670200" y="2343149"/>
            <a:ext cx="542925" cy="234950"/>
          </p:xfrm>
          <a:graphic>
            <a:graphicData uri="http://schemas.openxmlformats.org/presentationml/2006/ole">
              <mc:AlternateContent xmlns:mc="http://schemas.openxmlformats.org/markup-compatibility/2006">
                <mc:Choice xmlns:v="urn:schemas-microsoft-com:vml" Requires="v">
                  <p:oleObj spid="_x0000_s3219" name="Equation" r:id="rId7" imgW="355600" imgH="152400" progId="Equation.DSMT4">
                    <p:embed/>
                  </p:oleObj>
                </mc:Choice>
                <mc:Fallback>
                  <p:oleObj name="Equation" r:id="rId7" imgW="355600" imgH="152400" progId="Equation.DSMT4">
                    <p:embed/>
                    <p:pic>
                      <p:nvPicPr>
                        <p:cNvPr id="11" name="Object 6"/>
                        <p:cNvPicPr>
                          <a:picLocks noChangeAspect="1" noChangeArrowheads="1"/>
                        </p:cNvPicPr>
                        <p:nvPr/>
                      </p:nvPicPr>
                      <p:blipFill>
                        <a:blip r:embed="rId8"/>
                        <a:srcRect/>
                        <a:stretch>
                          <a:fillRect/>
                        </a:stretch>
                      </p:blipFill>
                      <p:spPr bwMode="auto">
                        <a:xfrm>
                          <a:off x="6670200" y="2343149"/>
                          <a:ext cx="542925" cy="234950"/>
                        </a:xfrm>
                        <a:prstGeom prst="rect">
                          <a:avLst/>
                        </a:prstGeom>
                        <a:noFill/>
                        <a:ln>
                          <a:noFill/>
                        </a:ln>
                        <a:effectLst/>
                      </p:spPr>
                    </p:pic>
                  </p:oleObj>
                </mc:Fallback>
              </mc:AlternateContent>
            </a:graphicData>
          </a:graphic>
        </p:graphicFrame>
        <p:graphicFrame>
          <p:nvGraphicFramePr>
            <p:cNvPr id="12" name="Object 6"/>
            <p:cNvGraphicFramePr>
              <a:graphicFrameLocks noChangeAspect="1"/>
            </p:cNvGraphicFramePr>
            <p:nvPr/>
          </p:nvGraphicFramePr>
          <p:xfrm>
            <a:off x="8003700" y="908049"/>
            <a:ext cx="252412" cy="195262"/>
          </p:xfrm>
          <a:graphic>
            <a:graphicData uri="http://schemas.openxmlformats.org/presentationml/2006/ole">
              <mc:AlternateContent xmlns:mc="http://schemas.openxmlformats.org/markup-compatibility/2006">
                <mc:Choice xmlns:v="urn:schemas-microsoft-com:vml" Requires="v">
                  <p:oleObj spid="_x0000_s3220" name="Equation" r:id="rId9" imgW="165100" imgH="127000" progId="Equation.DSMT4">
                    <p:embed/>
                  </p:oleObj>
                </mc:Choice>
                <mc:Fallback>
                  <p:oleObj name="Equation" r:id="rId9" imgW="165100" imgH="127000" progId="Equation.DSMT4">
                    <p:embed/>
                    <p:pic>
                      <p:nvPicPr>
                        <p:cNvPr id="12" name="Object 6"/>
                        <p:cNvPicPr>
                          <a:picLocks noChangeAspect="1" noChangeArrowheads="1"/>
                        </p:cNvPicPr>
                        <p:nvPr/>
                      </p:nvPicPr>
                      <p:blipFill>
                        <a:blip r:embed="rId10"/>
                        <a:srcRect/>
                        <a:stretch>
                          <a:fillRect/>
                        </a:stretch>
                      </p:blipFill>
                      <p:spPr bwMode="auto">
                        <a:xfrm>
                          <a:off x="8003700" y="908049"/>
                          <a:ext cx="252412" cy="195262"/>
                        </a:xfrm>
                        <a:prstGeom prst="rect">
                          <a:avLst/>
                        </a:prstGeom>
                        <a:noFill/>
                        <a:ln>
                          <a:noFill/>
                        </a:ln>
                        <a:effectLst/>
                      </p:spPr>
                    </p:pic>
                  </p:oleObj>
                </mc:Fallback>
              </mc:AlternateContent>
            </a:graphicData>
          </a:graphic>
        </p:graphicFrame>
      </p:grpSp>
      <p:sp>
        <p:nvSpPr>
          <p:cNvPr id="25" name="TextBox 24"/>
          <p:cNvSpPr txBox="1"/>
          <p:nvPr/>
        </p:nvSpPr>
        <p:spPr>
          <a:xfrm>
            <a:off x="228600" y="1682110"/>
            <a:ext cx="5716112" cy="1015663"/>
          </a:xfrm>
          <a:prstGeom prst="rect">
            <a:avLst/>
          </a:prstGeom>
          <a:noFill/>
        </p:spPr>
        <p:txBody>
          <a:bodyPr wrap="square" rtlCol="0">
            <a:spAutoFit/>
          </a:bodyPr>
          <a:lstStyle/>
          <a:p>
            <a:r>
              <a:rPr lang="en-US" sz="2000" dirty="0">
                <a:latin typeface="Times New Roman"/>
                <a:cs typeface="Times New Roman"/>
              </a:rPr>
              <a:t>essentially asks us to </a:t>
            </a:r>
            <a:r>
              <a:rPr lang="en-US" sz="2000" dirty="0">
                <a:solidFill>
                  <a:srgbClr val="0000FF"/>
                </a:solidFill>
                <a:latin typeface="Times New Roman"/>
                <a:cs typeface="Times New Roman"/>
              </a:rPr>
              <a:t>find a function </a:t>
            </a:r>
            <a:r>
              <a:rPr lang="en-US" sz="2000" i="1" dirty="0">
                <a:solidFill>
                  <a:srgbClr val="FF0000"/>
                </a:solidFill>
                <a:latin typeface="Times New Roman"/>
                <a:cs typeface="Times New Roman"/>
              </a:rPr>
              <a:t>x</a:t>
            </a:r>
            <a:r>
              <a:rPr lang="en-US" sz="2000" dirty="0">
                <a:latin typeface="Times New Roman"/>
                <a:cs typeface="Times New Roman"/>
              </a:rPr>
              <a:t> </a:t>
            </a:r>
            <a:r>
              <a:rPr lang="en-US" sz="2000" dirty="0">
                <a:solidFill>
                  <a:srgbClr val="0000FF"/>
                </a:solidFill>
                <a:latin typeface="Times New Roman"/>
                <a:cs typeface="Times New Roman"/>
              </a:rPr>
              <a:t>such that </a:t>
            </a:r>
            <a:r>
              <a:rPr lang="en-US" sz="2000" dirty="0">
                <a:latin typeface="Times New Roman"/>
                <a:cs typeface="Times New Roman"/>
              </a:rPr>
              <a:t>when you </a:t>
            </a:r>
            <a:r>
              <a:rPr lang="en-US" sz="2000" dirty="0">
                <a:solidFill>
                  <a:srgbClr val="0000FF"/>
                </a:solidFill>
                <a:latin typeface="Times New Roman"/>
                <a:cs typeface="Times New Roman"/>
              </a:rPr>
              <a:t>take its second derivative </a:t>
            </a:r>
            <a:r>
              <a:rPr lang="en-US" sz="2000" dirty="0">
                <a:latin typeface="Times New Roman"/>
                <a:cs typeface="Times New Roman"/>
              </a:rPr>
              <a:t>and </a:t>
            </a:r>
            <a:r>
              <a:rPr lang="en-US" sz="2000" dirty="0">
                <a:solidFill>
                  <a:srgbClr val="008000"/>
                </a:solidFill>
                <a:latin typeface="Times New Roman"/>
                <a:cs typeface="Times New Roman"/>
              </a:rPr>
              <a:t>add it</a:t>
            </a:r>
            <a:r>
              <a:rPr lang="en-US" sz="2000" dirty="0">
                <a:latin typeface="Times New Roman"/>
                <a:cs typeface="Times New Roman"/>
              </a:rPr>
              <a:t> </a:t>
            </a:r>
            <a:r>
              <a:rPr lang="en-US" sz="2000" dirty="0">
                <a:solidFill>
                  <a:srgbClr val="008000"/>
                </a:solidFill>
                <a:latin typeface="Times New Roman"/>
                <a:cs typeface="Times New Roman"/>
              </a:rPr>
              <a:t>to </a:t>
            </a:r>
            <a:r>
              <a:rPr lang="en-US" sz="2000" dirty="0">
                <a:latin typeface="Times New Roman"/>
                <a:cs typeface="Times New Roman"/>
              </a:rPr>
              <a:t>a </a:t>
            </a:r>
            <a:r>
              <a:rPr lang="en-US" sz="2000" i="1" dirty="0">
                <a:solidFill>
                  <a:srgbClr val="0000FF"/>
                </a:solidFill>
                <a:latin typeface="Times New Roman"/>
                <a:cs typeface="Times New Roman"/>
              </a:rPr>
              <a:t>constant</a:t>
            </a:r>
            <a:r>
              <a:rPr lang="en-US" sz="2000" dirty="0">
                <a:solidFill>
                  <a:srgbClr val="0000FF"/>
                </a:solidFill>
                <a:latin typeface="Times New Roman"/>
                <a:cs typeface="Times New Roman"/>
              </a:rPr>
              <a:t> </a:t>
            </a:r>
            <a:r>
              <a:rPr lang="en-US" sz="2000" dirty="0">
                <a:solidFill>
                  <a:srgbClr val="008000"/>
                </a:solidFill>
                <a:latin typeface="Times New Roman"/>
                <a:cs typeface="Times New Roman"/>
              </a:rPr>
              <a:t>times</a:t>
            </a:r>
            <a:r>
              <a:rPr lang="en-US" sz="2000" dirty="0">
                <a:latin typeface="Times New Roman"/>
                <a:cs typeface="Times New Roman"/>
              </a:rPr>
              <a:t> </a:t>
            </a:r>
            <a:r>
              <a:rPr lang="en-US" sz="2000" dirty="0">
                <a:solidFill>
                  <a:srgbClr val="0000FF"/>
                </a:solidFill>
                <a:latin typeface="Times New Roman"/>
                <a:cs typeface="Times New Roman"/>
              </a:rPr>
              <a:t>itself</a:t>
            </a:r>
            <a:r>
              <a:rPr lang="en-US" sz="2000" dirty="0">
                <a:latin typeface="Times New Roman"/>
                <a:cs typeface="Times New Roman"/>
              </a:rPr>
              <a:t>, the </a:t>
            </a:r>
            <a:r>
              <a:rPr lang="en-US" sz="2000" dirty="0">
                <a:solidFill>
                  <a:srgbClr val="008000"/>
                </a:solidFill>
                <a:latin typeface="Times New Roman"/>
                <a:cs typeface="Times New Roman"/>
              </a:rPr>
              <a:t>sum will always add to zero</a:t>
            </a:r>
            <a:r>
              <a:rPr lang="en-US" sz="2000" dirty="0">
                <a:latin typeface="Times New Roman"/>
                <a:cs typeface="Times New Roman"/>
              </a:rPr>
              <a:t>.</a:t>
            </a:r>
          </a:p>
        </p:txBody>
      </p:sp>
      <p:graphicFrame>
        <p:nvGraphicFramePr>
          <p:cNvPr id="26" name="Object 6"/>
          <p:cNvGraphicFramePr>
            <a:graphicFrameLocks noChangeAspect="1"/>
          </p:cNvGraphicFramePr>
          <p:nvPr/>
        </p:nvGraphicFramePr>
        <p:xfrm>
          <a:off x="1608138" y="895350"/>
          <a:ext cx="1747837" cy="744538"/>
        </p:xfrm>
        <a:graphic>
          <a:graphicData uri="http://schemas.openxmlformats.org/presentationml/2006/ole">
            <mc:AlternateContent xmlns:mc="http://schemas.openxmlformats.org/markup-compatibility/2006">
              <mc:Choice xmlns:v="urn:schemas-microsoft-com:vml" Requires="v">
                <p:oleObj spid="_x0000_s3221" name="Equation" r:id="rId11" imgW="1054100" imgH="444500" progId="Equation.DSMT4">
                  <p:embed/>
                </p:oleObj>
              </mc:Choice>
              <mc:Fallback>
                <p:oleObj name="Equation" r:id="rId11" imgW="1054100" imgH="444500" progId="Equation.DSMT4">
                  <p:embed/>
                  <p:pic>
                    <p:nvPicPr>
                      <p:cNvPr id="26" name="Object 6"/>
                      <p:cNvPicPr>
                        <a:picLocks noChangeAspect="1" noChangeArrowheads="1"/>
                      </p:cNvPicPr>
                      <p:nvPr/>
                    </p:nvPicPr>
                    <p:blipFill>
                      <a:blip r:embed="rId12"/>
                      <a:srcRect/>
                      <a:stretch>
                        <a:fillRect/>
                      </a:stretch>
                    </p:blipFill>
                    <p:spPr bwMode="auto">
                      <a:xfrm>
                        <a:off x="1608138" y="895350"/>
                        <a:ext cx="1747837" cy="744538"/>
                      </a:xfrm>
                      <a:prstGeom prst="rect">
                        <a:avLst/>
                      </a:prstGeom>
                      <a:noFill/>
                      <a:ln>
                        <a:noFill/>
                      </a:ln>
                      <a:effectLst/>
                    </p:spPr>
                  </p:pic>
                </p:oleObj>
              </mc:Fallback>
            </mc:AlternateContent>
          </a:graphicData>
        </a:graphic>
      </p:graphicFrame>
      <p:sp>
        <p:nvSpPr>
          <p:cNvPr id="27" name="TextBox 26"/>
          <p:cNvSpPr txBox="1"/>
          <p:nvPr/>
        </p:nvSpPr>
        <p:spPr>
          <a:xfrm>
            <a:off x="228600" y="2752753"/>
            <a:ext cx="8674100" cy="830997"/>
          </a:xfrm>
          <a:prstGeom prst="rect">
            <a:avLst/>
          </a:prstGeom>
          <a:noFill/>
        </p:spPr>
        <p:txBody>
          <a:bodyPr wrap="square" rtlCol="0">
            <a:spAutoFit/>
          </a:bodyPr>
          <a:lstStyle/>
          <a:p>
            <a:r>
              <a:rPr lang="en-US" sz="2800" dirty="0">
                <a:solidFill>
                  <a:srgbClr val="FF0000"/>
                </a:solidFill>
                <a:latin typeface="Apple Chancery"/>
                <a:cs typeface="Apple Chancery"/>
              </a:rPr>
              <a:t>The function </a:t>
            </a:r>
            <a:r>
              <a:rPr lang="en-US" sz="2000" dirty="0">
                <a:latin typeface="Times New Roman"/>
                <a:cs typeface="Times New Roman"/>
              </a:rPr>
              <a:t>that does this is </a:t>
            </a:r>
            <a:r>
              <a:rPr lang="en-US" sz="2000" dirty="0">
                <a:solidFill>
                  <a:srgbClr val="0000FF"/>
                </a:solidFill>
                <a:latin typeface="Times New Roman"/>
                <a:cs typeface="Times New Roman"/>
              </a:rPr>
              <a:t>either a </a:t>
            </a:r>
            <a:r>
              <a:rPr lang="en-US" sz="2000" dirty="0">
                <a:solidFill>
                  <a:srgbClr val="FF0000"/>
                </a:solidFill>
                <a:latin typeface="Times New Roman"/>
                <a:cs typeface="Times New Roman"/>
              </a:rPr>
              <a:t>cosine</a:t>
            </a:r>
            <a:r>
              <a:rPr lang="en-US" sz="2000" dirty="0">
                <a:latin typeface="Times New Roman"/>
                <a:cs typeface="Times New Roman"/>
              </a:rPr>
              <a:t> or a </a:t>
            </a:r>
            <a:r>
              <a:rPr lang="en-US" sz="2000" dirty="0">
                <a:solidFill>
                  <a:srgbClr val="FF0000"/>
                </a:solidFill>
                <a:latin typeface="Times New Roman"/>
                <a:cs typeface="Times New Roman"/>
              </a:rPr>
              <a:t>sine</a:t>
            </a:r>
            <a:r>
              <a:rPr lang="en-US" sz="2000" dirty="0">
                <a:latin typeface="Times New Roman"/>
                <a:cs typeface="Times New Roman"/>
              </a:rPr>
              <a:t> (I usually use a </a:t>
            </a:r>
            <a:r>
              <a:rPr lang="en-US" sz="2000" i="1" dirty="0">
                <a:solidFill>
                  <a:srgbClr val="0000FF"/>
                </a:solidFill>
                <a:latin typeface="Times New Roman"/>
                <a:cs typeface="Times New Roman"/>
              </a:rPr>
              <a:t>sine</a:t>
            </a:r>
            <a:r>
              <a:rPr lang="en-US" sz="2000" dirty="0">
                <a:latin typeface="Times New Roman"/>
                <a:cs typeface="Times New Roman"/>
              </a:rPr>
              <a:t>, but your book for no particularly good reason uses a cosine, so we’ll use that).  </a:t>
            </a:r>
          </a:p>
        </p:txBody>
      </p:sp>
      <p:sp>
        <p:nvSpPr>
          <p:cNvPr id="28" name="TextBox 27"/>
          <p:cNvSpPr txBox="1"/>
          <p:nvPr/>
        </p:nvSpPr>
        <p:spPr>
          <a:xfrm>
            <a:off x="228600" y="3583750"/>
            <a:ext cx="8674100" cy="830997"/>
          </a:xfrm>
          <a:prstGeom prst="rect">
            <a:avLst/>
          </a:prstGeom>
          <a:noFill/>
        </p:spPr>
        <p:txBody>
          <a:bodyPr wrap="square" rtlCol="0">
            <a:spAutoFit/>
          </a:bodyPr>
          <a:lstStyle/>
          <a:p>
            <a:r>
              <a:rPr lang="en-US" sz="2800" dirty="0">
                <a:solidFill>
                  <a:srgbClr val="FF0000"/>
                </a:solidFill>
                <a:latin typeface="Apple Chancery"/>
                <a:cs typeface="Apple Chancery"/>
              </a:rPr>
              <a:t>There are restrictions </a:t>
            </a:r>
            <a:r>
              <a:rPr lang="en-US" sz="2000" dirty="0">
                <a:latin typeface="Times New Roman"/>
                <a:cs typeface="Times New Roman"/>
              </a:rPr>
              <a:t>on the </a:t>
            </a:r>
            <a:r>
              <a:rPr lang="en-US" sz="2000" i="1" dirty="0">
                <a:solidFill>
                  <a:srgbClr val="0000FF"/>
                </a:solidFill>
                <a:latin typeface="Times New Roman"/>
                <a:cs typeface="Times New Roman"/>
              </a:rPr>
              <a:t>cosine function </a:t>
            </a:r>
            <a:r>
              <a:rPr lang="en-US" sz="2000" dirty="0">
                <a:latin typeface="Times New Roman"/>
                <a:cs typeface="Times New Roman"/>
              </a:rPr>
              <a:t>we need.  In fact, we want the most general form possible.  Specifically:</a:t>
            </a:r>
          </a:p>
        </p:txBody>
      </p:sp>
      <p:sp>
        <p:nvSpPr>
          <p:cNvPr id="29" name="TextBox 28"/>
          <p:cNvSpPr txBox="1"/>
          <p:nvPr/>
        </p:nvSpPr>
        <p:spPr>
          <a:xfrm>
            <a:off x="413011" y="4452847"/>
            <a:ext cx="8580518" cy="1938992"/>
          </a:xfrm>
          <a:prstGeom prst="rect">
            <a:avLst/>
          </a:prstGeom>
          <a:noFill/>
        </p:spPr>
        <p:txBody>
          <a:bodyPr wrap="square" rtlCol="0">
            <a:spAutoFit/>
          </a:bodyPr>
          <a:lstStyle/>
          <a:p>
            <a:r>
              <a:rPr lang="en-US" sz="2000" dirty="0">
                <a:solidFill>
                  <a:srgbClr val="FF0000"/>
                </a:solidFill>
                <a:latin typeface="Apple Chancery"/>
                <a:cs typeface="Apple Chancery"/>
              </a:rPr>
              <a:t>1.) We need </a:t>
            </a:r>
            <a:r>
              <a:rPr lang="en-US" sz="2000" dirty="0">
                <a:latin typeface="Times New Roman"/>
                <a:cs typeface="Times New Roman"/>
              </a:rPr>
              <a:t>the </a:t>
            </a:r>
            <a:r>
              <a:rPr lang="en-US" sz="2000" dirty="0">
                <a:solidFill>
                  <a:srgbClr val="FF0000"/>
                </a:solidFill>
                <a:latin typeface="Times New Roman"/>
                <a:cs typeface="Times New Roman"/>
              </a:rPr>
              <a:t>cosine’s angle </a:t>
            </a:r>
            <a:r>
              <a:rPr lang="en-US" sz="2000" dirty="0">
                <a:latin typeface="Times New Roman"/>
                <a:cs typeface="Times New Roman"/>
              </a:rPr>
              <a:t>to be </a:t>
            </a:r>
            <a:r>
              <a:rPr lang="en-US" sz="2000" i="1" dirty="0">
                <a:solidFill>
                  <a:srgbClr val="FF0000"/>
                </a:solidFill>
                <a:latin typeface="Times New Roman"/>
                <a:cs typeface="Times New Roman"/>
              </a:rPr>
              <a:t>time dependent</a:t>
            </a:r>
            <a:r>
              <a:rPr lang="en-US" sz="2000" dirty="0">
                <a:latin typeface="Times New Roman"/>
                <a:cs typeface="Times New Roman"/>
              </a:rPr>
              <a:t>, so instead of using an angle   we will use a </a:t>
            </a:r>
            <a:r>
              <a:rPr lang="en-US" sz="2000" i="1" dirty="0">
                <a:solidFill>
                  <a:srgbClr val="FF0000"/>
                </a:solidFill>
                <a:latin typeface="Times New Roman"/>
                <a:cs typeface="Times New Roman"/>
              </a:rPr>
              <a:t>constant</a:t>
            </a:r>
            <a:r>
              <a:rPr lang="en-US" sz="2000" dirty="0">
                <a:solidFill>
                  <a:srgbClr val="FF0000"/>
                </a:solidFill>
                <a:latin typeface="Times New Roman"/>
                <a:cs typeface="Times New Roman"/>
              </a:rPr>
              <a:t> times </a:t>
            </a:r>
            <a:r>
              <a:rPr lang="en-US" sz="2000" i="1" dirty="0">
                <a:solidFill>
                  <a:srgbClr val="FF0000"/>
                </a:solidFill>
                <a:latin typeface="Times New Roman"/>
                <a:cs typeface="Times New Roman"/>
              </a:rPr>
              <a:t>t</a:t>
            </a:r>
            <a:r>
              <a:rPr lang="en-US" sz="2000" dirty="0">
                <a:latin typeface="Times New Roman"/>
                <a:cs typeface="Times New Roman"/>
              </a:rPr>
              <a:t>, where the </a:t>
            </a:r>
            <a:r>
              <a:rPr lang="en-US" sz="2000" i="1" dirty="0">
                <a:solidFill>
                  <a:srgbClr val="0000FF"/>
                </a:solidFill>
                <a:latin typeface="Times New Roman"/>
                <a:cs typeface="Times New Roman"/>
              </a:rPr>
              <a:t>constants units </a:t>
            </a:r>
            <a:r>
              <a:rPr lang="en-US" sz="2000" dirty="0">
                <a:latin typeface="Times New Roman"/>
                <a:cs typeface="Times New Roman"/>
              </a:rPr>
              <a:t>have to be </a:t>
            </a:r>
            <a:r>
              <a:rPr lang="en-US" sz="2000" i="1" dirty="0">
                <a:solidFill>
                  <a:srgbClr val="FF0000"/>
                </a:solidFill>
                <a:latin typeface="Times New Roman"/>
                <a:cs typeface="Times New Roman"/>
              </a:rPr>
              <a:t>radians/second</a:t>
            </a:r>
            <a:r>
              <a:rPr lang="en-US" sz="2000" dirty="0">
                <a:latin typeface="Times New Roman"/>
                <a:cs typeface="Times New Roman"/>
              </a:rPr>
              <a:t>.  As we have already run into a variable with those units (   ), we will use that symbol.  (Interesting note: If the </a:t>
            </a:r>
            <a:r>
              <a:rPr lang="en-US" sz="2000" i="1" dirty="0">
                <a:solidFill>
                  <a:srgbClr val="0000FF"/>
                </a:solidFill>
                <a:latin typeface="Times New Roman"/>
                <a:cs typeface="Times New Roman"/>
              </a:rPr>
              <a:t>angular velocity </a:t>
            </a:r>
            <a:r>
              <a:rPr lang="en-US" sz="2000" dirty="0">
                <a:latin typeface="Times New Roman"/>
                <a:cs typeface="Times New Roman"/>
              </a:rPr>
              <a:t>of the </a:t>
            </a:r>
            <a:r>
              <a:rPr lang="en-US" sz="2000" dirty="0">
                <a:solidFill>
                  <a:srgbClr val="0000FF"/>
                </a:solidFill>
                <a:latin typeface="Times New Roman"/>
                <a:cs typeface="Times New Roman"/>
              </a:rPr>
              <a:t>rotating point on the circle </a:t>
            </a:r>
            <a:r>
              <a:rPr lang="en-US" sz="2000" dirty="0">
                <a:latin typeface="Times New Roman"/>
                <a:cs typeface="Times New Roman"/>
              </a:rPr>
              <a:t>shown in the </a:t>
            </a:r>
            <a:r>
              <a:rPr lang="en-US" sz="2000" dirty="0">
                <a:solidFill>
                  <a:srgbClr val="0000FF"/>
                </a:solidFill>
                <a:latin typeface="Times New Roman"/>
                <a:cs typeface="Times New Roman"/>
              </a:rPr>
              <a:t>first slide </a:t>
            </a:r>
            <a:r>
              <a:rPr lang="en-US" sz="2000" dirty="0">
                <a:latin typeface="Times New Roman"/>
                <a:cs typeface="Times New Roman"/>
              </a:rPr>
              <a:t>had been    , the time-constant for the vibratory motion’s cosine function would have been that same number    .)</a:t>
            </a:r>
          </a:p>
        </p:txBody>
      </p:sp>
      <p:graphicFrame>
        <p:nvGraphicFramePr>
          <p:cNvPr id="30" name="Object 6"/>
          <p:cNvGraphicFramePr>
            <a:graphicFrameLocks noChangeAspect="1"/>
          </p:cNvGraphicFramePr>
          <p:nvPr>
            <p:extLst>
              <p:ext uri="{D42A27DB-BD31-4B8C-83A1-F6EECF244321}">
                <p14:modId xmlns:p14="http://schemas.microsoft.com/office/powerpoint/2010/main" val="2911951215"/>
              </p:ext>
            </p:extLst>
          </p:nvPr>
        </p:nvGraphicFramePr>
        <p:xfrm>
          <a:off x="8686800" y="4489913"/>
          <a:ext cx="250825" cy="317500"/>
        </p:xfrm>
        <a:graphic>
          <a:graphicData uri="http://schemas.openxmlformats.org/presentationml/2006/ole">
            <mc:AlternateContent xmlns:mc="http://schemas.openxmlformats.org/markup-compatibility/2006">
              <mc:Choice xmlns:v="urn:schemas-microsoft-com:vml" Requires="v">
                <p:oleObj spid="_x0000_s3222" name="Equation" r:id="rId13" imgW="152400" imgH="190500" progId="Equation.DSMT4">
                  <p:embed/>
                </p:oleObj>
              </mc:Choice>
              <mc:Fallback>
                <p:oleObj name="Equation" r:id="rId13" imgW="152400" imgH="190500" progId="Equation.DSMT4">
                  <p:embed/>
                  <p:pic>
                    <p:nvPicPr>
                      <p:cNvPr id="30" name="Object 6"/>
                      <p:cNvPicPr>
                        <a:picLocks noChangeAspect="1" noChangeArrowheads="1"/>
                      </p:cNvPicPr>
                      <p:nvPr/>
                    </p:nvPicPr>
                    <p:blipFill>
                      <a:blip r:embed="rId14"/>
                      <a:srcRect/>
                      <a:stretch>
                        <a:fillRect/>
                      </a:stretch>
                    </p:blipFill>
                    <p:spPr bwMode="auto">
                      <a:xfrm>
                        <a:off x="8686800" y="4489913"/>
                        <a:ext cx="250825" cy="317500"/>
                      </a:xfrm>
                      <a:prstGeom prst="rect">
                        <a:avLst/>
                      </a:prstGeom>
                      <a:noFill/>
                      <a:ln>
                        <a:noFill/>
                      </a:ln>
                      <a:effectLst/>
                    </p:spPr>
                  </p:pic>
                </p:oleObj>
              </mc:Fallback>
            </mc:AlternateContent>
          </a:graphicData>
        </a:graphic>
      </p:graphicFrame>
      <p:graphicFrame>
        <p:nvGraphicFramePr>
          <p:cNvPr id="31" name="Object 6"/>
          <p:cNvGraphicFramePr>
            <a:graphicFrameLocks noChangeAspect="1"/>
          </p:cNvGraphicFramePr>
          <p:nvPr>
            <p:extLst>
              <p:ext uri="{D42A27DB-BD31-4B8C-83A1-F6EECF244321}">
                <p14:modId xmlns:p14="http://schemas.microsoft.com/office/powerpoint/2010/main" val="280174490"/>
              </p:ext>
            </p:extLst>
          </p:nvPr>
        </p:nvGraphicFramePr>
        <p:xfrm>
          <a:off x="7926462" y="5197475"/>
          <a:ext cx="252412" cy="233362"/>
        </p:xfrm>
        <a:graphic>
          <a:graphicData uri="http://schemas.openxmlformats.org/presentationml/2006/ole">
            <mc:AlternateContent xmlns:mc="http://schemas.openxmlformats.org/markup-compatibility/2006">
              <mc:Choice xmlns:v="urn:schemas-microsoft-com:vml" Requires="v">
                <p:oleObj spid="_x0000_s3223" name="Equation" r:id="rId15" imgW="152400" imgH="139700" progId="Equation.DSMT4">
                  <p:embed/>
                </p:oleObj>
              </mc:Choice>
              <mc:Fallback>
                <p:oleObj name="Equation" r:id="rId15" imgW="152400" imgH="139700" progId="Equation.DSMT4">
                  <p:embed/>
                  <p:pic>
                    <p:nvPicPr>
                      <p:cNvPr id="31" name="Object 6"/>
                      <p:cNvPicPr>
                        <a:picLocks noChangeAspect="1" noChangeArrowheads="1"/>
                      </p:cNvPicPr>
                      <p:nvPr/>
                    </p:nvPicPr>
                    <p:blipFill>
                      <a:blip r:embed="rId16"/>
                      <a:srcRect/>
                      <a:stretch>
                        <a:fillRect/>
                      </a:stretch>
                    </p:blipFill>
                    <p:spPr bwMode="auto">
                      <a:xfrm>
                        <a:off x="7926462" y="5197475"/>
                        <a:ext cx="252412" cy="233362"/>
                      </a:xfrm>
                      <a:prstGeom prst="rect">
                        <a:avLst/>
                      </a:prstGeom>
                      <a:noFill/>
                      <a:ln>
                        <a:noFill/>
                      </a:ln>
                      <a:effectLst/>
                    </p:spPr>
                  </p:pic>
                </p:oleObj>
              </mc:Fallback>
            </mc:AlternateContent>
          </a:graphicData>
        </a:graphic>
      </p:graphicFrame>
      <p:graphicFrame>
        <p:nvGraphicFramePr>
          <p:cNvPr id="32" name="Object 6"/>
          <p:cNvGraphicFramePr>
            <a:graphicFrameLocks noChangeAspect="1"/>
          </p:cNvGraphicFramePr>
          <p:nvPr>
            <p:extLst>
              <p:ext uri="{D42A27DB-BD31-4B8C-83A1-F6EECF244321}">
                <p14:modId xmlns:p14="http://schemas.microsoft.com/office/powerpoint/2010/main" val="181346620"/>
              </p:ext>
            </p:extLst>
          </p:nvPr>
        </p:nvGraphicFramePr>
        <p:xfrm>
          <a:off x="5128516" y="5786340"/>
          <a:ext cx="252412" cy="233362"/>
        </p:xfrm>
        <a:graphic>
          <a:graphicData uri="http://schemas.openxmlformats.org/presentationml/2006/ole">
            <mc:AlternateContent xmlns:mc="http://schemas.openxmlformats.org/markup-compatibility/2006">
              <mc:Choice xmlns:v="urn:schemas-microsoft-com:vml" Requires="v">
                <p:oleObj spid="_x0000_s3224" name="Equation" r:id="rId17" imgW="152400" imgH="139700" progId="Equation.DSMT4">
                  <p:embed/>
                </p:oleObj>
              </mc:Choice>
              <mc:Fallback>
                <p:oleObj name="Equation" r:id="rId17" imgW="152400" imgH="139700" progId="Equation.DSMT4">
                  <p:embed/>
                  <p:pic>
                    <p:nvPicPr>
                      <p:cNvPr id="32" name="Object 6"/>
                      <p:cNvPicPr>
                        <a:picLocks noChangeAspect="1" noChangeArrowheads="1"/>
                      </p:cNvPicPr>
                      <p:nvPr/>
                    </p:nvPicPr>
                    <p:blipFill>
                      <a:blip r:embed="rId16"/>
                      <a:srcRect/>
                      <a:stretch>
                        <a:fillRect/>
                      </a:stretch>
                    </p:blipFill>
                    <p:spPr bwMode="auto">
                      <a:xfrm>
                        <a:off x="5128516" y="5786340"/>
                        <a:ext cx="252412" cy="233362"/>
                      </a:xfrm>
                      <a:prstGeom prst="rect">
                        <a:avLst/>
                      </a:prstGeom>
                      <a:noFill/>
                      <a:ln>
                        <a:noFill/>
                      </a:ln>
                      <a:effectLst/>
                    </p:spPr>
                  </p:pic>
                </p:oleObj>
              </mc:Fallback>
            </mc:AlternateContent>
          </a:graphicData>
        </a:graphic>
      </p:graphicFrame>
      <p:graphicFrame>
        <p:nvGraphicFramePr>
          <p:cNvPr id="33" name="Object 6"/>
          <p:cNvGraphicFramePr>
            <a:graphicFrameLocks noChangeAspect="1"/>
          </p:cNvGraphicFramePr>
          <p:nvPr/>
        </p:nvGraphicFramePr>
        <p:xfrm>
          <a:off x="7671709" y="6109495"/>
          <a:ext cx="252412" cy="233362"/>
        </p:xfrm>
        <a:graphic>
          <a:graphicData uri="http://schemas.openxmlformats.org/presentationml/2006/ole">
            <mc:AlternateContent xmlns:mc="http://schemas.openxmlformats.org/markup-compatibility/2006">
              <mc:Choice xmlns:v="urn:schemas-microsoft-com:vml" Requires="v">
                <p:oleObj spid="_x0000_s3225" name="Equation" r:id="rId18" imgW="152400" imgH="139700" progId="Equation.DSMT4">
                  <p:embed/>
                </p:oleObj>
              </mc:Choice>
              <mc:Fallback>
                <p:oleObj name="Equation" r:id="rId18" imgW="152400" imgH="139700" progId="Equation.DSMT4">
                  <p:embed/>
                  <p:pic>
                    <p:nvPicPr>
                      <p:cNvPr id="33" name="Object 6"/>
                      <p:cNvPicPr>
                        <a:picLocks noChangeAspect="1" noChangeArrowheads="1"/>
                      </p:cNvPicPr>
                      <p:nvPr/>
                    </p:nvPicPr>
                    <p:blipFill>
                      <a:blip r:embed="rId16"/>
                      <a:srcRect/>
                      <a:stretch>
                        <a:fillRect/>
                      </a:stretch>
                    </p:blipFill>
                    <p:spPr bwMode="auto">
                      <a:xfrm>
                        <a:off x="7671709" y="6109495"/>
                        <a:ext cx="252412" cy="2333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12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par>
                                <p:cTn id="18" presetID="9"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dissolve">
                                      <p:cBhvr>
                                        <p:cTn id="20" dur="500"/>
                                        <p:tgtEl>
                                          <p:spTgt spid="30"/>
                                        </p:tgtEl>
                                      </p:cBhvr>
                                    </p:animEffect>
                                  </p:childTnLst>
                                </p:cTn>
                              </p:par>
                              <p:par>
                                <p:cTn id="21" presetID="9"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dissolve">
                                      <p:cBhvr>
                                        <p:cTn id="23" dur="500"/>
                                        <p:tgtEl>
                                          <p:spTgt spid="31"/>
                                        </p:tgtEl>
                                      </p:cBhvr>
                                    </p:animEffect>
                                  </p:childTnLst>
                                </p:cTn>
                              </p:par>
                              <p:par>
                                <p:cTn id="24" presetID="9"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dissolve">
                                      <p:cBhvr>
                                        <p:cTn id="26" dur="500"/>
                                        <p:tgtEl>
                                          <p:spTgt spid="32"/>
                                        </p:tgtEl>
                                      </p:cBhvr>
                                    </p:animEffect>
                                  </p:childTnLst>
                                </p:cTn>
                              </p:par>
                              <p:par>
                                <p:cTn id="27" presetID="9"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dissolv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001711"/>
            <a:ext cx="8503762" cy="29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6284" y="2003279"/>
            <a:ext cx="4462416" cy="1323439"/>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3.) We need </a:t>
            </a:r>
            <a:r>
              <a:rPr lang="en-US" sz="2000" dirty="0">
                <a:latin typeface="Times New Roman"/>
                <a:cs typeface="Times New Roman"/>
              </a:rPr>
              <a:t>to be able to </a:t>
            </a:r>
            <a:r>
              <a:rPr lang="en-US" sz="2000" dirty="0">
                <a:solidFill>
                  <a:srgbClr val="0000FF"/>
                </a:solidFill>
                <a:latin typeface="Times New Roman"/>
                <a:cs typeface="Times New Roman"/>
              </a:rPr>
              <a:t>shift the axis </a:t>
            </a:r>
            <a:r>
              <a:rPr lang="en-US" sz="2000" dirty="0">
                <a:latin typeface="Times New Roman"/>
                <a:cs typeface="Times New Roman"/>
              </a:rPr>
              <a:t>by some </a:t>
            </a:r>
            <a:r>
              <a:rPr lang="en-US" sz="2000" i="1" dirty="0">
                <a:solidFill>
                  <a:srgbClr val="FF0000"/>
                </a:solidFill>
                <a:latin typeface="Times New Roman"/>
                <a:cs typeface="Times New Roman"/>
              </a:rPr>
              <a:t>phase shift </a:t>
            </a:r>
            <a:r>
              <a:rPr lang="en-US" sz="2000" dirty="0">
                <a:latin typeface="Times New Roman"/>
                <a:cs typeface="Times New Roman"/>
              </a:rPr>
              <a:t>amount   , essentially starting the clock (i.e., setting t = 0) when the body is at </a:t>
            </a:r>
            <a:r>
              <a:rPr lang="en-US" sz="2000" i="1" dirty="0">
                <a:latin typeface="Times New Roman"/>
                <a:cs typeface="Times New Roman"/>
              </a:rPr>
              <a:t>any chosen </a:t>
            </a:r>
            <a:r>
              <a:rPr lang="en-US" sz="2000" dirty="0">
                <a:latin typeface="Times New Roman"/>
                <a:cs typeface="Times New Roman"/>
              </a:rPr>
              <a:t>x-coordinate.</a:t>
            </a:r>
          </a:p>
        </p:txBody>
      </p:sp>
      <p:sp>
        <p:nvSpPr>
          <p:cNvPr id="6" name="TextBox 5"/>
          <p:cNvSpPr txBox="1"/>
          <p:nvPr/>
        </p:nvSpPr>
        <p:spPr>
          <a:xfrm>
            <a:off x="376284" y="579278"/>
            <a:ext cx="4462416" cy="1323439"/>
          </a:xfrm>
          <a:prstGeom prst="rect">
            <a:avLst/>
          </a:prstGeom>
          <a:noFill/>
        </p:spPr>
        <p:txBody>
          <a:bodyPr wrap="square" rtlCol="0">
            <a:spAutoFit/>
          </a:bodyPr>
          <a:lstStyle/>
          <a:p>
            <a:r>
              <a:rPr lang="en-US" sz="2000" dirty="0">
                <a:solidFill>
                  <a:srgbClr val="FF0000"/>
                </a:solidFill>
                <a:latin typeface="Apple Chancery"/>
                <a:cs typeface="Apple Chancery"/>
              </a:rPr>
              <a:t>2.) We need </a:t>
            </a:r>
            <a:r>
              <a:rPr lang="en-US" sz="2000" dirty="0">
                <a:latin typeface="Times New Roman"/>
                <a:cs typeface="Times New Roman"/>
              </a:rPr>
              <a:t>the ability to </a:t>
            </a:r>
            <a:r>
              <a:rPr lang="en-US" sz="2000" dirty="0">
                <a:solidFill>
                  <a:srgbClr val="0000FF"/>
                </a:solidFill>
                <a:latin typeface="Times New Roman"/>
                <a:cs typeface="Times New Roman"/>
              </a:rPr>
              <a:t>start the clock </a:t>
            </a:r>
            <a:r>
              <a:rPr lang="en-US" sz="2000" dirty="0">
                <a:latin typeface="Times New Roman"/>
                <a:cs typeface="Times New Roman"/>
              </a:rPr>
              <a:t>when we want.  A simple </a:t>
            </a:r>
            <a:r>
              <a:rPr lang="en-US" sz="2000" i="1" dirty="0">
                <a:solidFill>
                  <a:srgbClr val="0000FF"/>
                </a:solidFill>
                <a:latin typeface="Times New Roman"/>
                <a:cs typeface="Times New Roman"/>
              </a:rPr>
              <a:t>cosine function </a:t>
            </a:r>
            <a:r>
              <a:rPr lang="en-US" sz="2000" dirty="0">
                <a:latin typeface="Times New Roman"/>
                <a:cs typeface="Times New Roman"/>
              </a:rPr>
              <a:t>sets the </a:t>
            </a:r>
            <a:r>
              <a:rPr lang="en-US" sz="2000" dirty="0">
                <a:solidFill>
                  <a:srgbClr val="0000FF"/>
                </a:solidFill>
                <a:latin typeface="Times New Roman"/>
                <a:cs typeface="Times New Roman"/>
              </a:rPr>
              <a:t>position</a:t>
            </a:r>
            <a:r>
              <a:rPr lang="en-US" sz="2000" dirty="0">
                <a:latin typeface="Times New Roman"/>
                <a:cs typeface="Times New Roman"/>
              </a:rPr>
              <a:t> to be at a </a:t>
            </a:r>
            <a:r>
              <a:rPr lang="en-US" sz="2000" dirty="0">
                <a:solidFill>
                  <a:srgbClr val="0000FF"/>
                </a:solidFill>
                <a:latin typeface="Times New Roman"/>
                <a:cs typeface="Times New Roman"/>
              </a:rPr>
              <a:t>positive maximum at t = 0 (see sketch)</a:t>
            </a:r>
            <a:r>
              <a:rPr lang="en-US" sz="2000" dirty="0">
                <a:latin typeface="Times New Roman"/>
                <a:cs typeface="Times New Roman"/>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1698438662"/>
              </p:ext>
            </p:extLst>
          </p:nvPr>
        </p:nvGraphicFramePr>
        <p:xfrm>
          <a:off x="2977909" y="2376311"/>
          <a:ext cx="209550" cy="317500"/>
        </p:xfrm>
        <a:graphic>
          <a:graphicData uri="http://schemas.openxmlformats.org/presentationml/2006/ole">
            <mc:AlternateContent xmlns:mc="http://schemas.openxmlformats.org/markup-compatibility/2006">
              <mc:Choice xmlns:v="urn:schemas-microsoft-com:vml" Requires="v">
                <p:oleObj spid="_x0000_s4177" name="Equation" r:id="rId3" imgW="127000" imgH="190500" progId="Equation.DSMT4">
                  <p:embed/>
                </p:oleObj>
              </mc:Choice>
              <mc:Fallback>
                <p:oleObj name="Equation" r:id="rId3" imgW="127000" imgH="190500" progId="Equation.DSMT4">
                  <p:embed/>
                  <p:pic>
                    <p:nvPicPr>
                      <p:cNvPr id="7" name="Object 6"/>
                      <p:cNvPicPr>
                        <a:picLocks noChangeAspect="1" noChangeArrowheads="1"/>
                      </p:cNvPicPr>
                      <p:nvPr/>
                    </p:nvPicPr>
                    <p:blipFill>
                      <a:blip r:embed="rId4"/>
                      <a:srcRect/>
                      <a:stretch>
                        <a:fillRect/>
                      </a:stretch>
                    </p:blipFill>
                    <p:spPr bwMode="auto">
                      <a:xfrm>
                        <a:off x="2977909" y="2376311"/>
                        <a:ext cx="209550" cy="317500"/>
                      </a:xfrm>
                      <a:prstGeom prst="rect">
                        <a:avLst/>
                      </a:prstGeom>
                      <a:noFill/>
                      <a:ln>
                        <a:noFill/>
                      </a:ln>
                      <a:effectLst/>
                    </p:spPr>
                  </p:pic>
                </p:oleObj>
              </mc:Fallback>
            </mc:AlternateContent>
          </a:graphicData>
        </a:graphic>
      </p:graphicFrame>
      <p:graphicFrame>
        <p:nvGraphicFramePr>
          <p:cNvPr id="8" name="Object 6"/>
          <p:cNvGraphicFramePr>
            <a:graphicFrameLocks noChangeAspect="1"/>
          </p:cNvGraphicFramePr>
          <p:nvPr/>
        </p:nvGraphicFramePr>
        <p:xfrm>
          <a:off x="5449297" y="287178"/>
          <a:ext cx="862013" cy="382588"/>
        </p:xfrm>
        <a:graphic>
          <a:graphicData uri="http://schemas.openxmlformats.org/presentationml/2006/ole">
            <mc:AlternateContent xmlns:mc="http://schemas.openxmlformats.org/markup-compatibility/2006">
              <mc:Choice xmlns:v="urn:schemas-microsoft-com:vml" Requires="v">
                <p:oleObj spid="_x0000_s4178" name="Equation" r:id="rId5" imgW="520700" imgH="228600" progId="Equation.DSMT4">
                  <p:embed/>
                </p:oleObj>
              </mc:Choice>
              <mc:Fallback>
                <p:oleObj name="Equation" r:id="rId5" imgW="520700" imgH="228600" progId="Equation.DSMT4">
                  <p:embed/>
                  <p:pic>
                    <p:nvPicPr>
                      <p:cNvPr id="8" name="Object 6"/>
                      <p:cNvPicPr>
                        <a:picLocks noChangeAspect="1" noChangeArrowheads="1"/>
                      </p:cNvPicPr>
                      <p:nvPr/>
                    </p:nvPicPr>
                    <p:blipFill>
                      <a:blip r:embed="rId6"/>
                      <a:srcRect/>
                      <a:stretch>
                        <a:fillRect/>
                      </a:stretch>
                    </p:blipFill>
                    <p:spPr bwMode="auto">
                      <a:xfrm>
                        <a:off x="5449297" y="287178"/>
                        <a:ext cx="862013" cy="382588"/>
                      </a:xfrm>
                      <a:prstGeom prst="rect">
                        <a:avLst/>
                      </a:prstGeom>
                      <a:noFill/>
                      <a:ln>
                        <a:noFill/>
                      </a:ln>
                      <a:effectLst/>
                    </p:spPr>
                  </p:pic>
                </p:oleObj>
              </mc:Fallback>
            </mc:AlternateContent>
          </a:graphicData>
        </a:graphic>
      </p:graphicFrame>
      <p:grpSp>
        <p:nvGrpSpPr>
          <p:cNvPr id="9" name="Group 8"/>
          <p:cNvGrpSpPr/>
          <p:nvPr/>
        </p:nvGrpSpPr>
        <p:grpSpPr>
          <a:xfrm>
            <a:off x="6308046" y="287178"/>
            <a:ext cx="2727325" cy="1186022"/>
            <a:chOff x="1285875" y="1584326"/>
            <a:chExt cx="2727325" cy="1577974"/>
          </a:xfrm>
        </p:grpSpPr>
        <p:pic>
          <p:nvPicPr>
            <p:cNvPr id="10" name="Picture 4" descr="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0825" y="1746250"/>
              <a:ext cx="207010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a:xfrm>
              <a:off x="1492250" y="1720850"/>
              <a:ext cx="381001" cy="7270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7"/>
            <p:cNvSpPr>
              <a:spLocks noChangeShapeType="1"/>
            </p:cNvSpPr>
            <p:nvPr/>
          </p:nvSpPr>
          <p:spPr bwMode="auto">
            <a:xfrm>
              <a:off x="1285875" y="2447925"/>
              <a:ext cx="27273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7"/>
            <p:cNvSpPr>
              <a:spLocks noChangeShapeType="1"/>
            </p:cNvSpPr>
            <p:nvPr/>
          </p:nvSpPr>
          <p:spPr bwMode="auto">
            <a:xfrm>
              <a:off x="1873251" y="1584326"/>
              <a:ext cx="0" cy="1577974"/>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pic>
        <p:nvPicPr>
          <p:cNvPr id="14" name="Picture 4" descr="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260" y="2108788"/>
            <a:ext cx="2070100" cy="1064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p:cNvSpPr/>
          <p:nvPr/>
        </p:nvSpPr>
        <p:spPr>
          <a:xfrm>
            <a:off x="6517685" y="2089697"/>
            <a:ext cx="381001" cy="54647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ine 7"/>
          <p:cNvSpPr>
            <a:spLocks noChangeShapeType="1"/>
          </p:cNvSpPr>
          <p:nvPr/>
        </p:nvSpPr>
        <p:spPr bwMode="auto">
          <a:xfrm>
            <a:off x="6311310" y="2636174"/>
            <a:ext cx="27273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7"/>
          <p:cNvSpPr>
            <a:spLocks noChangeShapeType="1"/>
          </p:cNvSpPr>
          <p:nvPr/>
        </p:nvSpPr>
        <p:spPr bwMode="auto">
          <a:xfrm>
            <a:off x="6898686" y="1987084"/>
            <a:ext cx="0" cy="1186022"/>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TextBox 17"/>
          <p:cNvSpPr txBox="1"/>
          <p:nvPr/>
        </p:nvSpPr>
        <p:spPr>
          <a:xfrm>
            <a:off x="5252447" y="922536"/>
            <a:ext cx="2697753" cy="369332"/>
          </a:xfrm>
          <a:prstGeom prst="rect">
            <a:avLst/>
          </a:prstGeom>
          <a:noFill/>
        </p:spPr>
        <p:txBody>
          <a:bodyPr wrap="square" rtlCol="0">
            <a:spAutoFit/>
          </a:bodyPr>
          <a:lstStyle/>
          <a:p>
            <a:r>
              <a:rPr lang="en-US" dirty="0">
                <a:latin typeface="Times New Roman"/>
                <a:cs typeface="Times New Roman"/>
              </a:rPr>
              <a:t>at t=0, x=max pos. </a:t>
            </a:r>
            <a:r>
              <a:rPr lang="en-US" dirty="0" err="1">
                <a:latin typeface="Times New Roman"/>
                <a:cs typeface="Times New Roman"/>
              </a:rPr>
              <a:t>displ</a:t>
            </a:r>
            <a:r>
              <a:rPr lang="en-US" dirty="0">
                <a:latin typeface="Times New Roman"/>
                <a:cs typeface="Times New Roman"/>
              </a:rPr>
              <a:t>.</a:t>
            </a:r>
          </a:p>
        </p:txBody>
      </p:sp>
      <p:graphicFrame>
        <p:nvGraphicFramePr>
          <p:cNvPr id="19" name="Object 6"/>
          <p:cNvGraphicFramePr>
            <a:graphicFrameLocks noChangeAspect="1"/>
          </p:cNvGraphicFramePr>
          <p:nvPr/>
        </p:nvGraphicFramePr>
        <p:xfrm>
          <a:off x="5270500" y="1898650"/>
          <a:ext cx="1220788" cy="382588"/>
        </p:xfrm>
        <a:graphic>
          <a:graphicData uri="http://schemas.openxmlformats.org/presentationml/2006/ole">
            <mc:AlternateContent xmlns:mc="http://schemas.openxmlformats.org/markup-compatibility/2006">
              <mc:Choice xmlns:v="urn:schemas-microsoft-com:vml" Requires="v">
                <p:oleObj spid="_x0000_s4179" name="Equation" r:id="rId8" imgW="736600" imgH="228600" progId="Equation.DSMT4">
                  <p:embed/>
                </p:oleObj>
              </mc:Choice>
              <mc:Fallback>
                <p:oleObj name="Equation" r:id="rId8" imgW="736600" imgH="228600" progId="Equation.DSMT4">
                  <p:embed/>
                  <p:pic>
                    <p:nvPicPr>
                      <p:cNvPr id="19" name="Object 6"/>
                      <p:cNvPicPr>
                        <a:picLocks noChangeAspect="1" noChangeArrowheads="1"/>
                      </p:cNvPicPr>
                      <p:nvPr/>
                    </p:nvPicPr>
                    <p:blipFill>
                      <a:blip r:embed="rId9"/>
                      <a:srcRect/>
                      <a:stretch>
                        <a:fillRect/>
                      </a:stretch>
                    </p:blipFill>
                    <p:spPr bwMode="auto">
                      <a:xfrm>
                        <a:off x="5270500" y="1898650"/>
                        <a:ext cx="1220788" cy="382588"/>
                      </a:xfrm>
                      <a:prstGeom prst="rect">
                        <a:avLst/>
                      </a:prstGeom>
                      <a:noFill/>
                      <a:ln>
                        <a:noFill/>
                      </a:ln>
                      <a:effectLst/>
                    </p:spPr>
                  </p:pic>
                </p:oleObj>
              </mc:Fallback>
            </mc:AlternateContent>
          </a:graphicData>
        </a:graphic>
      </p:graphicFrame>
      <p:sp>
        <p:nvSpPr>
          <p:cNvPr id="20" name="Line 7"/>
          <p:cNvSpPr>
            <a:spLocks noChangeShapeType="1"/>
          </p:cNvSpPr>
          <p:nvPr/>
        </p:nvSpPr>
        <p:spPr bwMode="auto">
          <a:xfrm>
            <a:off x="7359061" y="1987084"/>
            <a:ext cx="0" cy="118602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cxnSp>
        <p:nvCxnSpPr>
          <p:cNvPr id="21" name="Straight Arrow Connector 20"/>
          <p:cNvCxnSpPr/>
          <p:nvPr/>
        </p:nvCxnSpPr>
        <p:spPr>
          <a:xfrm>
            <a:off x="6895422" y="1898650"/>
            <a:ext cx="460375"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2" name="Object 6"/>
          <p:cNvGraphicFramePr>
            <a:graphicFrameLocks noChangeAspect="1"/>
          </p:cNvGraphicFramePr>
          <p:nvPr/>
        </p:nvGraphicFramePr>
        <p:xfrm>
          <a:off x="7019925" y="1617144"/>
          <a:ext cx="211138" cy="319088"/>
        </p:xfrm>
        <a:graphic>
          <a:graphicData uri="http://schemas.openxmlformats.org/presentationml/2006/ole">
            <mc:AlternateContent xmlns:mc="http://schemas.openxmlformats.org/markup-compatibility/2006">
              <mc:Choice xmlns:v="urn:schemas-microsoft-com:vml" Requires="v">
                <p:oleObj spid="_x0000_s4180" name="Equation" r:id="rId10" imgW="127000" imgH="190500" progId="Equation.DSMT4">
                  <p:embed/>
                </p:oleObj>
              </mc:Choice>
              <mc:Fallback>
                <p:oleObj name="Equation" r:id="rId10" imgW="127000" imgH="190500" progId="Equation.DSMT4">
                  <p:embed/>
                  <p:pic>
                    <p:nvPicPr>
                      <p:cNvPr id="22" name="Object 6"/>
                      <p:cNvPicPr>
                        <a:picLocks noChangeAspect="1" noChangeArrowheads="1"/>
                      </p:cNvPicPr>
                      <p:nvPr/>
                    </p:nvPicPr>
                    <p:blipFill>
                      <a:blip r:embed="rId11"/>
                      <a:srcRect/>
                      <a:stretch>
                        <a:fillRect/>
                      </a:stretch>
                    </p:blipFill>
                    <p:spPr bwMode="auto">
                      <a:xfrm>
                        <a:off x="7019925" y="1617144"/>
                        <a:ext cx="211138" cy="319088"/>
                      </a:xfrm>
                      <a:prstGeom prst="rect">
                        <a:avLst/>
                      </a:prstGeom>
                      <a:noFill/>
                      <a:ln>
                        <a:noFill/>
                      </a:ln>
                      <a:effectLst/>
                    </p:spPr>
                  </p:pic>
                </p:oleObj>
              </mc:Fallback>
            </mc:AlternateContent>
          </a:graphicData>
        </a:graphic>
      </p:graphicFrame>
      <p:sp>
        <p:nvSpPr>
          <p:cNvPr id="23" name="TextBox 22"/>
          <p:cNvSpPr txBox="1"/>
          <p:nvPr/>
        </p:nvSpPr>
        <p:spPr>
          <a:xfrm>
            <a:off x="5270500" y="3226156"/>
            <a:ext cx="2346325" cy="369332"/>
          </a:xfrm>
          <a:prstGeom prst="rect">
            <a:avLst/>
          </a:prstGeom>
          <a:noFill/>
        </p:spPr>
        <p:txBody>
          <a:bodyPr wrap="square" rtlCol="0">
            <a:spAutoFit/>
          </a:bodyPr>
          <a:lstStyle/>
          <a:p>
            <a:r>
              <a:rPr lang="en-US" dirty="0">
                <a:latin typeface="Times New Roman"/>
                <a:cs typeface="Times New Roman"/>
              </a:rPr>
              <a:t>at t=0, x-</a:t>
            </a:r>
            <a:r>
              <a:rPr lang="en-US" dirty="0" err="1">
                <a:latin typeface="Times New Roman"/>
                <a:cs typeface="Times New Roman"/>
              </a:rPr>
              <a:t>coord</a:t>
            </a:r>
            <a:r>
              <a:rPr lang="en-US" dirty="0">
                <a:latin typeface="Times New Roman"/>
                <a:cs typeface="Times New Roman"/>
              </a:rPr>
              <a:t>. shifted</a:t>
            </a:r>
          </a:p>
        </p:txBody>
      </p:sp>
      <p:sp>
        <p:nvSpPr>
          <p:cNvPr id="24" name="TextBox 23"/>
          <p:cNvSpPr txBox="1"/>
          <p:nvPr/>
        </p:nvSpPr>
        <p:spPr>
          <a:xfrm>
            <a:off x="376284" y="3462515"/>
            <a:ext cx="4462416" cy="1015663"/>
          </a:xfrm>
          <a:prstGeom prst="rect">
            <a:avLst/>
          </a:prstGeom>
          <a:noFill/>
        </p:spPr>
        <p:txBody>
          <a:bodyPr wrap="square" rtlCol="0">
            <a:spAutoFit/>
          </a:bodyPr>
          <a:lstStyle/>
          <a:p>
            <a:r>
              <a:rPr lang="en-US" sz="2000" dirty="0">
                <a:solidFill>
                  <a:srgbClr val="FF0000"/>
                </a:solidFill>
                <a:latin typeface="Apple Chancery"/>
                <a:cs typeface="Apple Chancery"/>
              </a:rPr>
              <a:t>4.) Lastly, </a:t>
            </a:r>
            <a:r>
              <a:rPr lang="en-US" sz="2000" dirty="0">
                <a:latin typeface="Times New Roman"/>
                <a:cs typeface="Times New Roman"/>
              </a:rPr>
              <a:t>we need to be able to </a:t>
            </a:r>
            <a:r>
              <a:rPr lang="en-US" sz="2000" dirty="0">
                <a:solidFill>
                  <a:srgbClr val="000000"/>
                </a:solidFill>
                <a:latin typeface="Times New Roman"/>
                <a:cs typeface="Times New Roman"/>
              </a:rPr>
              <a:t>accommodate motion whose </a:t>
            </a:r>
            <a:r>
              <a:rPr lang="en-US" sz="2000" i="1" dirty="0">
                <a:solidFill>
                  <a:srgbClr val="0000FF"/>
                </a:solidFill>
                <a:latin typeface="Times New Roman"/>
                <a:cs typeface="Times New Roman"/>
              </a:rPr>
              <a:t>maximum displacement </a:t>
            </a:r>
            <a:r>
              <a:rPr lang="en-US" sz="2000" dirty="0">
                <a:latin typeface="Times New Roman"/>
                <a:cs typeface="Times New Roman"/>
              </a:rPr>
              <a:t>is</a:t>
            </a:r>
            <a:r>
              <a:rPr lang="en-US" sz="2000" dirty="0">
                <a:solidFill>
                  <a:srgbClr val="0000FF"/>
                </a:solidFill>
                <a:latin typeface="Times New Roman"/>
                <a:cs typeface="Times New Roman"/>
              </a:rPr>
              <a:t> other than one.</a:t>
            </a:r>
            <a:endParaRPr lang="en-US" sz="2000" dirty="0">
              <a:latin typeface="Times New Roman"/>
              <a:cs typeface="Times New Roman"/>
            </a:endParaRPr>
          </a:p>
        </p:txBody>
      </p:sp>
      <p:sp>
        <p:nvSpPr>
          <p:cNvPr id="25" name="TextBox 24"/>
          <p:cNvSpPr txBox="1"/>
          <p:nvPr/>
        </p:nvSpPr>
        <p:spPr>
          <a:xfrm>
            <a:off x="228600" y="4668289"/>
            <a:ext cx="8674100" cy="523220"/>
          </a:xfrm>
          <a:prstGeom prst="rect">
            <a:avLst/>
          </a:prstGeom>
          <a:noFill/>
        </p:spPr>
        <p:txBody>
          <a:bodyPr wrap="square" rtlCol="0">
            <a:spAutoFit/>
          </a:bodyPr>
          <a:lstStyle/>
          <a:p>
            <a:r>
              <a:rPr lang="en-US" sz="2800" dirty="0">
                <a:solidFill>
                  <a:srgbClr val="FF0000"/>
                </a:solidFill>
                <a:latin typeface="Apple Chancery"/>
                <a:cs typeface="Apple Chancery"/>
              </a:rPr>
              <a:t>The function </a:t>
            </a:r>
            <a:r>
              <a:rPr lang="en-US" sz="2000" dirty="0">
                <a:latin typeface="Times New Roman"/>
                <a:cs typeface="Times New Roman"/>
              </a:rPr>
              <a:t>that does all of this for us is:</a:t>
            </a:r>
          </a:p>
        </p:txBody>
      </p:sp>
      <p:graphicFrame>
        <p:nvGraphicFramePr>
          <p:cNvPr id="26" name="Object 6"/>
          <p:cNvGraphicFramePr>
            <a:graphicFrameLocks noChangeAspect="1"/>
          </p:cNvGraphicFramePr>
          <p:nvPr>
            <p:extLst>
              <p:ext uri="{D42A27DB-BD31-4B8C-83A1-F6EECF244321}">
                <p14:modId xmlns:p14="http://schemas.microsoft.com/office/powerpoint/2010/main" val="1627523247"/>
              </p:ext>
            </p:extLst>
          </p:nvPr>
        </p:nvGraphicFramePr>
        <p:xfrm>
          <a:off x="3302000" y="5276402"/>
          <a:ext cx="2147297" cy="453947"/>
        </p:xfrm>
        <a:graphic>
          <a:graphicData uri="http://schemas.openxmlformats.org/presentationml/2006/ole">
            <mc:AlternateContent xmlns:mc="http://schemas.openxmlformats.org/markup-compatibility/2006">
              <mc:Choice xmlns:v="urn:schemas-microsoft-com:vml" Requires="v">
                <p:oleObj spid="_x0000_s4181" name="Equation" r:id="rId12" imgW="1092200" imgH="228600" progId="Equation.DSMT4">
                  <p:embed/>
                </p:oleObj>
              </mc:Choice>
              <mc:Fallback>
                <p:oleObj name="Equation" r:id="rId12" imgW="1092200" imgH="228600" progId="Equation.DSMT4">
                  <p:embed/>
                  <p:pic>
                    <p:nvPicPr>
                      <p:cNvPr id="26" name="Object 6"/>
                      <p:cNvPicPr>
                        <a:picLocks noChangeAspect="1" noChangeArrowheads="1"/>
                      </p:cNvPicPr>
                      <p:nvPr/>
                    </p:nvPicPr>
                    <p:blipFill>
                      <a:blip r:embed="rId13"/>
                      <a:srcRect/>
                      <a:stretch>
                        <a:fillRect/>
                      </a:stretch>
                    </p:blipFill>
                    <p:spPr bwMode="auto">
                      <a:xfrm>
                        <a:off x="3302000" y="5276402"/>
                        <a:ext cx="2147297" cy="453947"/>
                      </a:xfrm>
                      <a:prstGeom prst="rect">
                        <a:avLst/>
                      </a:prstGeom>
                      <a:noFill/>
                      <a:ln>
                        <a:noFill/>
                      </a:ln>
                      <a:effectLst/>
                    </p:spPr>
                  </p:pic>
                </p:oleObj>
              </mc:Fallback>
            </mc:AlternateContent>
          </a:graphicData>
        </a:graphic>
      </p:graphicFrame>
      <p:sp>
        <p:nvSpPr>
          <p:cNvPr id="27" name="TextBox 26"/>
          <p:cNvSpPr txBox="1"/>
          <p:nvPr/>
        </p:nvSpPr>
        <p:spPr>
          <a:xfrm>
            <a:off x="8064500" y="1720740"/>
            <a:ext cx="1048660" cy="338554"/>
          </a:xfrm>
          <a:prstGeom prst="rect">
            <a:avLst/>
          </a:prstGeom>
          <a:noFill/>
        </p:spPr>
        <p:txBody>
          <a:bodyPr wrap="square" rtlCol="0">
            <a:spAutoFit/>
          </a:bodyPr>
          <a:lstStyle/>
          <a:p>
            <a:r>
              <a:rPr lang="en-US" sz="1600" dirty="0">
                <a:solidFill>
                  <a:srgbClr val="FF0000"/>
                </a:solidFill>
                <a:latin typeface="Times New Roman"/>
                <a:cs typeface="Times New Roman"/>
              </a:rPr>
              <a:t>new axis</a:t>
            </a:r>
          </a:p>
        </p:txBody>
      </p:sp>
      <p:sp>
        <p:nvSpPr>
          <p:cNvPr id="28" name="Freeform 27"/>
          <p:cNvSpPr/>
          <p:nvPr/>
        </p:nvSpPr>
        <p:spPr>
          <a:xfrm>
            <a:off x="7416800" y="1943100"/>
            <a:ext cx="660400" cy="342900"/>
          </a:xfrm>
          <a:custGeom>
            <a:avLst/>
            <a:gdLst>
              <a:gd name="connsiteX0" fmla="*/ 660400 w 660400"/>
              <a:gd name="connsiteY0" fmla="*/ 0 h 342900"/>
              <a:gd name="connsiteX1" fmla="*/ 355600 w 660400"/>
              <a:gd name="connsiteY1" fmla="*/ 76200 h 342900"/>
              <a:gd name="connsiteX2" fmla="*/ 520700 w 660400"/>
              <a:gd name="connsiteY2" fmla="*/ 165100 h 342900"/>
              <a:gd name="connsiteX3" fmla="*/ 0 w 6604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660400" h="342900">
                <a:moveTo>
                  <a:pt x="660400" y="0"/>
                </a:moveTo>
                <a:cubicBezTo>
                  <a:pt x="519641" y="24341"/>
                  <a:pt x="378883" y="48683"/>
                  <a:pt x="355600" y="76200"/>
                </a:cubicBezTo>
                <a:cubicBezTo>
                  <a:pt x="332317" y="103717"/>
                  <a:pt x="579967" y="120650"/>
                  <a:pt x="520700" y="165100"/>
                </a:cubicBezTo>
                <a:cubicBezTo>
                  <a:pt x="461433" y="209550"/>
                  <a:pt x="0" y="342900"/>
                  <a:pt x="0" y="34290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1502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par>
                                <p:cTn id="25" presetID="9"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par>
                                <p:cTn id="31" presetID="9"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par>
                                <p:cTn id="34" presetID="9"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dissolv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dissolv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dissolve">
                                      <p:cBhvr>
                                        <p:cTn id="55" dur="500"/>
                                        <p:tgtEl>
                                          <p:spTgt spid="25"/>
                                        </p:tgtEl>
                                      </p:cBhvr>
                                    </p:animEffect>
                                  </p:childTnLst>
                                </p:cTn>
                              </p:par>
                              <p:par>
                                <p:cTn id="56" presetID="9"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ssolve">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animBg="1"/>
      <p:bldP spid="17" grpId="0" animBg="1"/>
      <p:bldP spid="20" grpId="0" animBg="1"/>
      <p:bldP spid="23" grpId="0"/>
      <p:bldP spid="24" grpId="0"/>
      <p:bldP spid="25" grpId="0"/>
      <p:bldP spid="27"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001711"/>
            <a:ext cx="8503762" cy="29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419100"/>
            <a:ext cx="4356100" cy="461665"/>
          </a:xfrm>
          <a:prstGeom prst="rect">
            <a:avLst/>
          </a:prstGeom>
          <a:noFill/>
        </p:spPr>
        <p:txBody>
          <a:bodyPr wrap="square" rtlCol="0">
            <a:spAutoFit/>
          </a:bodyPr>
          <a:lstStyle/>
          <a:p>
            <a:r>
              <a:rPr lang="en-US" sz="2400" dirty="0">
                <a:solidFill>
                  <a:srgbClr val="FF0000"/>
                </a:solidFill>
                <a:latin typeface="Apple Chancery"/>
                <a:cs typeface="Apple Chancery"/>
              </a:rPr>
              <a:t>So back </a:t>
            </a:r>
            <a:r>
              <a:rPr lang="en-US" sz="2000" dirty="0">
                <a:latin typeface="Times New Roman"/>
                <a:cs typeface="Times New Roman"/>
              </a:rPr>
              <a:t>to the problem at hand.  Does</a:t>
            </a:r>
          </a:p>
        </p:txBody>
      </p:sp>
      <p:grpSp>
        <p:nvGrpSpPr>
          <p:cNvPr id="6" name="Group 5"/>
          <p:cNvGrpSpPr/>
          <p:nvPr/>
        </p:nvGrpSpPr>
        <p:grpSpPr>
          <a:xfrm>
            <a:off x="6091554" y="437353"/>
            <a:ext cx="3236120" cy="1651432"/>
            <a:chOff x="5132703" y="437353"/>
            <a:chExt cx="4194971" cy="2140746"/>
          </a:xfrm>
        </p:grpSpPr>
        <p:grpSp>
          <p:nvGrpSpPr>
            <p:cNvPr id="7" name="Group 6"/>
            <p:cNvGrpSpPr/>
            <p:nvPr/>
          </p:nvGrpSpPr>
          <p:grpSpPr>
            <a:xfrm>
              <a:off x="5132703" y="437353"/>
              <a:ext cx="4194971" cy="1917701"/>
              <a:chOff x="5895975" y="3238500"/>
              <a:chExt cx="2667000" cy="1219200"/>
            </a:xfrm>
          </p:grpSpPr>
          <p:sp>
            <p:nvSpPr>
              <p:cNvPr id="12" name="Line 5"/>
              <p:cNvSpPr>
                <a:spLocks noChangeShapeType="1"/>
              </p:cNvSpPr>
              <p:nvPr/>
            </p:nvSpPr>
            <p:spPr bwMode="auto">
              <a:xfrm>
                <a:off x="5895975" y="3314700"/>
                <a:ext cx="0" cy="7620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6"/>
              <p:cNvSpPr>
                <a:spLocks noChangeShapeType="1"/>
              </p:cNvSpPr>
              <p:nvPr/>
            </p:nvSpPr>
            <p:spPr bwMode="auto">
              <a:xfrm>
                <a:off x="5895975" y="4076700"/>
                <a:ext cx="2667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Rectangle 7"/>
              <p:cNvSpPr>
                <a:spLocks noChangeArrowheads="1"/>
              </p:cNvSpPr>
              <p:nvPr/>
            </p:nvSpPr>
            <p:spPr bwMode="auto">
              <a:xfrm>
                <a:off x="7343775" y="3695700"/>
                <a:ext cx="457200" cy="381000"/>
              </a:xfrm>
              <a:prstGeom prst="rect">
                <a:avLst/>
              </a:prstGeom>
              <a:solidFill>
                <a:srgbClr val="FF0F09"/>
              </a:solidFill>
              <a:ln w="12700">
                <a:solidFill>
                  <a:schemeClr val="tx1"/>
                </a:solidFill>
                <a:miter lim="800000"/>
                <a:headEnd/>
                <a:tailEnd/>
              </a:ln>
            </p:spPr>
            <p:txBody>
              <a:bodyPr wrap="none" anchor="ctr"/>
              <a:lstStyle/>
              <a:p>
                <a:pPr algn="ctr"/>
                <a:endParaRPr lang="en-US">
                  <a:solidFill>
                    <a:srgbClr val="FF0F09"/>
                  </a:solidFill>
                </a:endParaRPr>
              </a:p>
            </p:txBody>
          </p:sp>
          <p:sp>
            <p:nvSpPr>
              <p:cNvPr id="15" name="Line 9"/>
              <p:cNvSpPr>
                <a:spLocks noChangeShapeType="1"/>
              </p:cNvSpPr>
              <p:nvPr/>
            </p:nvSpPr>
            <p:spPr bwMode="auto">
              <a:xfrm>
                <a:off x="58959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10"/>
              <p:cNvSpPr>
                <a:spLocks noChangeShapeType="1"/>
              </p:cNvSpPr>
              <p:nvPr/>
            </p:nvSpPr>
            <p:spPr bwMode="auto">
              <a:xfrm flipV="1">
                <a:off x="6124575" y="36957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1"/>
              <p:cNvSpPr>
                <a:spLocks noChangeShapeType="1"/>
              </p:cNvSpPr>
              <p:nvPr/>
            </p:nvSpPr>
            <p:spPr bwMode="auto">
              <a:xfrm>
                <a:off x="62769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2"/>
              <p:cNvSpPr>
                <a:spLocks noChangeShapeType="1"/>
              </p:cNvSpPr>
              <p:nvPr/>
            </p:nvSpPr>
            <p:spPr bwMode="auto">
              <a:xfrm flipH="1">
                <a:off x="65055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3"/>
              <p:cNvSpPr>
                <a:spLocks noChangeShapeType="1"/>
              </p:cNvSpPr>
              <p:nvPr/>
            </p:nvSpPr>
            <p:spPr bwMode="auto">
              <a:xfrm>
                <a:off x="6734175" y="3695700"/>
                <a:ext cx="228600" cy="304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4"/>
              <p:cNvSpPr>
                <a:spLocks noChangeShapeType="1"/>
              </p:cNvSpPr>
              <p:nvPr/>
            </p:nvSpPr>
            <p:spPr bwMode="auto">
              <a:xfrm flipV="1">
                <a:off x="6962775" y="3848100"/>
                <a:ext cx="152400" cy="152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5"/>
              <p:cNvSpPr>
                <a:spLocks noChangeShapeType="1"/>
              </p:cNvSpPr>
              <p:nvPr/>
            </p:nvSpPr>
            <p:spPr bwMode="auto">
              <a:xfrm>
                <a:off x="7115175" y="3848100"/>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16"/>
              <p:cNvSpPr>
                <a:spLocks noChangeShapeType="1"/>
              </p:cNvSpPr>
              <p:nvPr/>
            </p:nvSpPr>
            <p:spPr bwMode="auto">
              <a:xfrm>
                <a:off x="7038975" y="3238500"/>
                <a:ext cx="0" cy="12192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17"/>
              <p:cNvSpPr>
                <a:spLocks noChangeShapeType="1"/>
              </p:cNvSpPr>
              <p:nvPr/>
            </p:nvSpPr>
            <p:spPr bwMode="auto">
              <a:xfrm>
                <a:off x="7038975" y="34671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8" name="Object 6"/>
            <p:cNvGraphicFramePr>
              <a:graphicFrameLocks noChangeAspect="1"/>
            </p:cNvGraphicFramePr>
            <p:nvPr/>
          </p:nvGraphicFramePr>
          <p:xfrm>
            <a:off x="5944712" y="868361"/>
            <a:ext cx="193675" cy="254000"/>
          </p:xfrm>
          <a:graphic>
            <a:graphicData uri="http://schemas.openxmlformats.org/presentationml/2006/ole">
              <mc:AlternateContent xmlns:mc="http://schemas.openxmlformats.org/markup-compatibility/2006">
                <mc:Choice xmlns:v="urn:schemas-microsoft-com:vml" Requires="v">
                  <p:oleObj spid="_x0000_s5249" name="Equation" r:id="rId3" imgW="127000" imgH="165100" progId="Equation.DSMT4">
                    <p:embed/>
                  </p:oleObj>
                </mc:Choice>
                <mc:Fallback>
                  <p:oleObj name="Equation" r:id="rId3" imgW="127000" imgH="165100" progId="Equation.DSMT4">
                    <p:embed/>
                    <p:pic>
                      <p:nvPicPr>
                        <p:cNvPr id="8" name="Object 6"/>
                        <p:cNvPicPr>
                          <a:picLocks noChangeAspect="1" noChangeArrowheads="1"/>
                        </p:cNvPicPr>
                        <p:nvPr/>
                      </p:nvPicPr>
                      <p:blipFill>
                        <a:blip r:embed="rId4"/>
                        <a:srcRect/>
                        <a:stretch>
                          <a:fillRect/>
                        </a:stretch>
                      </p:blipFill>
                      <p:spPr bwMode="auto">
                        <a:xfrm>
                          <a:off x="5944712" y="868361"/>
                          <a:ext cx="193675" cy="254000"/>
                        </a:xfrm>
                        <a:prstGeom prst="rect">
                          <a:avLst/>
                        </a:prstGeom>
                        <a:noFill/>
                        <a:ln>
                          <a:noFill/>
                        </a:ln>
                        <a:effectLst/>
                      </p:spPr>
                    </p:pic>
                  </p:oleObj>
                </mc:Fallback>
              </mc:AlternateContent>
            </a:graphicData>
          </a:graphic>
        </p:graphicFrame>
        <p:graphicFrame>
          <p:nvGraphicFramePr>
            <p:cNvPr id="9" name="Object 6"/>
            <p:cNvGraphicFramePr>
              <a:graphicFrameLocks noChangeAspect="1"/>
            </p:cNvGraphicFramePr>
            <p:nvPr/>
          </p:nvGraphicFramePr>
          <p:xfrm>
            <a:off x="7313137" y="534986"/>
            <a:ext cx="193675" cy="195263"/>
          </p:xfrm>
          <a:graphic>
            <a:graphicData uri="http://schemas.openxmlformats.org/presentationml/2006/ole">
              <mc:AlternateContent xmlns:mc="http://schemas.openxmlformats.org/markup-compatibility/2006">
                <mc:Choice xmlns:v="urn:schemas-microsoft-com:vml" Requires="v">
                  <p:oleObj spid="_x0000_s5250" name="Equation" r:id="rId5" imgW="127000" imgH="127000" progId="Equation.DSMT4">
                    <p:embed/>
                  </p:oleObj>
                </mc:Choice>
                <mc:Fallback>
                  <p:oleObj name="Equation" r:id="rId5" imgW="127000" imgH="127000" progId="Equation.DSMT4">
                    <p:embed/>
                    <p:pic>
                      <p:nvPicPr>
                        <p:cNvPr id="9" name="Object 6"/>
                        <p:cNvPicPr>
                          <a:picLocks noChangeAspect="1" noChangeArrowheads="1"/>
                        </p:cNvPicPr>
                        <p:nvPr/>
                      </p:nvPicPr>
                      <p:blipFill>
                        <a:blip r:embed="rId6"/>
                        <a:srcRect/>
                        <a:stretch>
                          <a:fillRect/>
                        </a:stretch>
                      </p:blipFill>
                      <p:spPr bwMode="auto">
                        <a:xfrm>
                          <a:off x="7313137" y="534986"/>
                          <a:ext cx="193675" cy="195263"/>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nvGraphicFramePr>
          <p:xfrm>
            <a:off x="6670200" y="2343149"/>
            <a:ext cx="542925" cy="234950"/>
          </p:xfrm>
          <a:graphic>
            <a:graphicData uri="http://schemas.openxmlformats.org/presentationml/2006/ole">
              <mc:AlternateContent xmlns:mc="http://schemas.openxmlformats.org/markup-compatibility/2006">
                <mc:Choice xmlns:v="urn:schemas-microsoft-com:vml" Requires="v">
                  <p:oleObj spid="_x0000_s5251" name="Equation" r:id="rId7" imgW="355600" imgH="152400" progId="Equation.DSMT4">
                    <p:embed/>
                  </p:oleObj>
                </mc:Choice>
                <mc:Fallback>
                  <p:oleObj name="Equation" r:id="rId7" imgW="355600" imgH="152400" progId="Equation.DSMT4">
                    <p:embed/>
                    <p:pic>
                      <p:nvPicPr>
                        <p:cNvPr id="10" name="Object 9"/>
                        <p:cNvPicPr>
                          <a:picLocks noChangeAspect="1" noChangeArrowheads="1"/>
                        </p:cNvPicPr>
                        <p:nvPr/>
                      </p:nvPicPr>
                      <p:blipFill>
                        <a:blip r:embed="rId8"/>
                        <a:srcRect/>
                        <a:stretch>
                          <a:fillRect/>
                        </a:stretch>
                      </p:blipFill>
                      <p:spPr bwMode="auto">
                        <a:xfrm>
                          <a:off x="6670200" y="2343149"/>
                          <a:ext cx="542925" cy="234950"/>
                        </a:xfrm>
                        <a:prstGeom prst="rect">
                          <a:avLst/>
                        </a:prstGeom>
                        <a:noFill/>
                        <a:ln>
                          <a:noFill/>
                        </a:ln>
                        <a:effectLst/>
                      </p:spPr>
                    </p:pic>
                  </p:oleObj>
                </mc:Fallback>
              </mc:AlternateContent>
            </a:graphicData>
          </a:graphic>
        </p:graphicFrame>
        <p:graphicFrame>
          <p:nvGraphicFramePr>
            <p:cNvPr id="11" name="Object 6"/>
            <p:cNvGraphicFramePr>
              <a:graphicFrameLocks noChangeAspect="1"/>
            </p:cNvGraphicFramePr>
            <p:nvPr/>
          </p:nvGraphicFramePr>
          <p:xfrm>
            <a:off x="8003700" y="908049"/>
            <a:ext cx="252412" cy="195262"/>
          </p:xfrm>
          <a:graphic>
            <a:graphicData uri="http://schemas.openxmlformats.org/presentationml/2006/ole">
              <mc:AlternateContent xmlns:mc="http://schemas.openxmlformats.org/markup-compatibility/2006">
                <mc:Choice xmlns:v="urn:schemas-microsoft-com:vml" Requires="v">
                  <p:oleObj spid="_x0000_s5252" name="Equation" r:id="rId9" imgW="165100" imgH="127000" progId="Equation.DSMT4">
                    <p:embed/>
                  </p:oleObj>
                </mc:Choice>
                <mc:Fallback>
                  <p:oleObj name="Equation" r:id="rId9" imgW="165100" imgH="127000" progId="Equation.DSMT4">
                    <p:embed/>
                    <p:pic>
                      <p:nvPicPr>
                        <p:cNvPr id="11" name="Object 6"/>
                        <p:cNvPicPr>
                          <a:picLocks noChangeAspect="1" noChangeArrowheads="1"/>
                        </p:cNvPicPr>
                        <p:nvPr/>
                      </p:nvPicPr>
                      <p:blipFill>
                        <a:blip r:embed="rId10"/>
                        <a:srcRect/>
                        <a:stretch>
                          <a:fillRect/>
                        </a:stretch>
                      </p:blipFill>
                      <p:spPr bwMode="auto">
                        <a:xfrm>
                          <a:off x="8003700" y="908049"/>
                          <a:ext cx="252412" cy="195262"/>
                        </a:xfrm>
                        <a:prstGeom prst="rect">
                          <a:avLst/>
                        </a:prstGeom>
                        <a:noFill/>
                        <a:ln>
                          <a:noFill/>
                        </a:ln>
                        <a:effectLst/>
                      </p:spPr>
                    </p:pic>
                  </p:oleObj>
                </mc:Fallback>
              </mc:AlternateContent>
            </a:graphicData>
          </a:graphic>
        </p:graphicFrame>
      </p:grpSp>
      <p:sp>
        <p:nvSpPr>
          <p:cNvPr id="24" name="TextBox 23"/>
          <p:cNvSpPr txBox="1"/>
          <p:nvPr/>
        </p:nvSpPr>
        <p:spPr>
          <a:xfrm>
            <a:off x="228600" y="1510519"/>
            <a:ext cx="5716112" cy="400110"/>
          </a:xfrm>
          <a:prstGeom prst="rect">
            <a:avLst/>
          </a:prstGeom>
          <a:noFill/>
        </p:spPr>
        <p:txBody>
          <a:bodyPr wrap="square" rtlCol="0">
            <a:spAutoFit/>
          </a:bodyPr>
          <a:lstStyle/>
          <a:p>
            <a:r>
              <a:rPr lang="en-US" sz="2000" dirty="0">
                <a:latin typeface="Times New Roman"/>
                <a:cs typeface="Times New Roman"/>
              </a:rPr>
              <a:t>satisfy</a:t>
            </a:r>
          </a:p>
        </p:txBody>
      </p:sp>
      <p:graphicFrame>
        <p:nvGraphicFramePr>
          <p:cNvPr id="25" name="Object 6"/>
          <p:cNvGraphicFramePr>
            <a:graphicFrameLocks noChangeAspect="1"/>
          </p:cNvGraphicFramePr>
          <p:nvPr/>
        </p:nvGraphicFramePr>
        <p:xfrm>
          <a:off x="1706563" y="1906588"/>
          <a:ext cx="1874837" cy="742950"/>
        </p:xfrm>
        <a:graphic>
          <a:graphicData uri="http://schemas.openxmlformats.org/presentationml/2006/ole">
            <mc:AlternateContent xmlns:mc="http://schemas.openxmlformats.org/markup-compatibility/2006">
              <mc:Choice xmlns:v="urn:schemas-microsoft-com:vml" Requires="v">
                <p:oleObj spid="_x0000_s5253" name="Equation" r:id="rId11" imgW="1130300" imgH="444500" progId="Equation.DSMT4">
                  <p:embed/>
                </p:oleObj>
              </mc:Choice>
              <mc:Fallback>
                <p:oleObj name="Equation" r:id="rId11" imgW="1130300" imgH="444500" progId="Equation.DSMT4">
                  <p:embed/>
                  <p:pic>
                    <p:nvPicPr>
                      <p:cNvPr id="25" name="Object 6"/>
                      <p:cNvPicPr>
                        <a:picLocks noChangeAspect="1" noChangeArrowheads="1"/>
                      </p:cNvPicPr>
                      <p:nvPr/>
                    </p:nvPicPr>
                    <p:blipFill>
                      <a:blip r:embed="rId12"/>
                      <a:srcRect/>
                      <a:stretch>
                        <a:fillRect/>
                      </a:stretch>
                    </p:blipFill>
                    <p:spPr bwMode="auto">
                      <a:xfrm>
                        <a:off x="1706563" y="1906588"/>
                        <a:ext cx="1874837" cy="742950"/>
                      </a:xfrm>
                      <a:prstGeom prst="rect">
                        <a:avLst/>
                      </a:prstGeom>
                      <a:noFill/>
                      <a:ln>
                        <a:noFill/>
                      </a:ln>
                      <a:effectLst/>
                    </p:spPr>
                  </p:pic>
                </p:oleObj>
              </mc:Fallback>
            </mc:AlternateContent>
          </a:graphicData>
        </a:graphic>
      </p:graphicFrame>
      <p:sp>
        <p:nvSpPr>
          <p:cNvPr id="26" name="TextBox 25"/>
          <p:cNvSpPr txBox="1"/>
          <p:nvPr/>
        </p:nvSpPr>
        <p:spPr>
          <a:xfrm>
            <a:off x="228600" y="2751047"/>
            <a:ext cx="8343378" cy="400110"/>
          </a:xfrm>
          <a:prstGeom prst="rect">
            <a:avLst/>
          </a:prstGeom>
          <a:noFill/>
        </p:spPr>
        <p:txBody>
          <a:bodyPr wrap="square" rtlCol="0">
            <a:spAutoFit/>
          </a:bodyPr>
          <a:lstStyle/>
          <a:p>
            <a:r>
              <a:rPr lang="en-US" sz="2000" dirty="0">
                <a:solidFill>
                  <a:srgbClr val="FF0000"/>
                </a:solidFill>
                <a:latin typeface="Apple Chancery"/>
                <a:cs typeface="Apple Chancery"/>
              </a:rPr>
              <a:t>The only way </a:t>
            </a:r>
            <a:r>
              <a:rPr lang="en-US" sz="2000" dirty="0">
                <a:latin typeface="Times New Roman"/>
                <a:cs typeface="Times New Roman"/>
              </a:rPr>
              <a:t>to tell is to try it out:</a:t>
            </a:r>
          </a:p>
        </p:txBody>
      </p:sp>
      <p:graphicFrame>
        <p:nvGraphicFramePr>
          <p:cNvPr id="27" name="Object 6"/>
          <p:cNvGraphicFramePr>
            <a:graphicFrameLocks noChangeAspect="1"/>
          </p:cNvGraphicFramePr>
          <p:nvPr/>
        </p:nvGraphicFramePr>
        <p:xfrm>
          <a:off x="1641815" y="1096074"/>
          <a:ext cx="1950448" cy="412332"/>
        </p:xfrm>
        <a:graphic>
          <a:graphicData uri="http://schemas.openxmlformats.org/presentationml/2006/ole">
            <mc:AlternateContent xmlns:mc="http://schemas.openxmlformats.org/markup-compatibility/2006">
              <mc:Choice xmlns:v="urn:schemas-microsoft-com:vml" Requires="v">
                <p:oleObj spid="_x0000_s5254" name="Equation" r:id="rId13" imgW="1092200" imgH="228600" progId="Equation.DSMT4">
                  <p:embed/>
                </p:oleObj>
              </mc:Choice>
              <mc:Fallback>
                <p:oleObj name="Equation" r:id="rId13" imgW="1092200" imgH="228600" progId="Equation.DSMT4">
                  <p:embed/>
                  <p:pic>
                    <p:nvPicPr>
                      <p:cNvPr id="27" name="Object 6"/>
                      <p:cNvPicPr>
                        <a:picLocks noChangeAspect="1" noChangeArrowheads="1"/>
                      </p:cNvPicPr>
                      <p:nvPr/>
                    </p:nvPicPr>
                    <p:blipFill>
                      <a:blip r:embed="rId14"/>
                      <a:srcRect/>
                      <a:stretch>
                        <a:fillRect/>
                      </a:stretch>
                    </p:blipFill>
                    <p:spPr bwMode="auto">
                      <a:xfrm>
                        <a:off x="1641815" y="1096074"/>
                        <a:ext cx="1950448" cy="412332"/>
                      </a:xfrm>
                      <a:prstGeom prst="rect">
                        <a:avLst/>
                      </a:prstGeom>
                      <a:noFill/>
                      <a:ln>
                        <a:noFill/>
                      </a:ln>
                      <a:effectLst/>
                    </p:spPr>
                  </p:pic>
                </p:oleObj>
              </mc:Fallback>
            </mc:AlternateContent>
          </a:graphicData>
        </a:graphic>
      </p:graphicFrame>
      <p:graphicFrame>
        <p:nvGraphicFramePr>
          <p:cNvPr id="28" name="Object 6"/>
          <p:cNvGraphicFramePr>
            <a:graphicFrameLocks noChangeAspect="1"/>
          </p:cNvGraphicFramePr>
          <p:nvPr/>
        </p:nvGraphicFramePr>
        <p:xfrm>
          <a:off x="2519363" y="3176588"/>
          <a:ext cx="2360612" cy="1147762"/>
        </p:xfrm>
        <a:graphic>
          <a:graphicData uri="http://schemas.openxmlformats.org/presentationml/2006/ole">
            <mc:AlternateContent xmlns:mc="http://schemas.openxmlformats.org/markup-compatibility/2006">
              <mc:Choice xmlns:v="urn:schemas-microsoft-com:vml" Requires="v">
                <p:oleObj spid="_x0000_s5255" name="Equation" r:id="rId15" imgW="1422400" imgH="685800" progId="Equation.DSMT4">
                  <p:embed/>
                </p:oleObj>
              </mc:Choice>
              <mc:Fallback>
                <p:oleObj name="Equation" r:id="rId15" imgW="1422400" imgH="685800" progId="Equation.DSMT4">
                  <p:embed/>
                  <p:pic>
                    <p:nvPicPr>
                      <p:cNvPr id="28" name="Object 6"/>
                      <p:cNvPicPr>
                        <a:picLocks noChangeAspect="1" noChangeArrowheads="1"/>
                      </p:cNvPicPr>
                      <p:nvPr/>
                    </p:nvPicPr>
                    <p:blipFill>
                      <a:blip r:embed="rId16"/>
                      <a:srcRect/>
                      <a:stretch>
                        <a:fillRect/>
                      </a:stretch>
                    </p:blipFill>
                    <p:spPr bwMode="auto">
                      <a:xfrm>
                        <a:off x="2519363" y="3176588"/>
                        <a:ext cx="2360612" cy="1147762"/>
                      </a:xfrm>
                      <a:prstGeom prst="rect">
                        <a:avLst/>
                      </a:prstGeom>
                      <a:noFill/>
                      <a:ln>
                        <a:noFill/>
                      </a:ln>
                      <a:effectLst/>
                    </p:spPr>
                  </p:pic>
                </p:oleObj>
              </mc:Fallback>
            </mc:AlternateContent>
          </a:graphicData>
        </a:graphic>
      </p:graphicFrame>
      <p:sp>
        <p:nvSpPr>
          <p:cNvPr id="29" name="TextBox 28"/>
          <p:cNvSpPr txBox="1"/>
          <p:nvPr/>
        </p:nvSpPr>
        <p:spPr>
          <a:xfrm>
            <a:off x="596900" y="4364007"/>
            <a:ext cx="8343378" cy="1015663"/>
          </a:xfrm>
          <a:prstGeom prst="rect">
            <a:avLst/>
          </a:prstGeom>
          <a:noFill/>
        </p:spPr>
        <p:txBody>
          <a:bodyPr wrap="square" rtlCol="0">
            <a:spAutoFit/>
          </a:bodyPr>
          <a:lstStyle/>
          <a:p>
            <a:r>
              <a:rPr lang="en-US" sz="2000" dirty="0">
                <a:solidFill>
                  <a:srgbClr val="FF0000"/>
                </a:solidFill>
                <a:latin typeface="Apple Chancery"/>
                <a:cs typeface="Apple Chancery"/>
              </a:rPr>
              <a:t>This, by the way, </a:t>
            </a:r>
            <a:r>
              <a:rPr lang="en-US" sz="2000" dirty="0">
                <a:latin typeface="Times New Roman"/>
                <a:cs typeface="Times New Roman"/>
              </a:rPr>
              <a:t>is the </a:t>
            </a:r>
            <a:r>
              <a:rPr lang="en-US" sz="2000" i="1" dirty="0">
                <a:solidFill>
                  <a:srgbClr val="FF0000"/>
                </a:solidFill>
                <a:latin typeface="Times New Roman"/>
                <a:cs typeface="Times New Roman"/>
              </a:rPr>
              <a:t>velocity function</a:t>
            </a:r>
            <a:r>
              <a:rPr lang="en-US" sz="2000" dirty="0">
                <a:latin typeface="Times New Roman"/>
                <a:cs typeface="Times New Roman"/>
              </a:rPr>
              <a:t>.  And as a </a:t>
            </a:r>
            <a:r>
              <a:rPr lang="en-US" sz="2000" i="1" dirty="0">
                <a:latin typeface="Times New Roman"/>
                <a:cs typeface="Times New Roman"/>
              </a:rPr>
              <a:t>sine function </a:t>
            </a:r>
            <a:r>
              <a:rPr lang="en-US" sz="2000" dirty="0">
                <a:latin typeface="Times New Roman"/>
                <a:cs typeface="Times New Roman"/>
              </a:rPr>
              <a:t>can </a:t>
            </a:r>
            <a:r>
              <a:rPr lang="en-US" sz="2000" dirty="0">
                <a:solidFill>
                  <a:srgbClr val="0000FF"/>
                </a:solidFill>
                <a:latin typeface="Times New Roman"/>
                <a:cs typeface="Times New Roman"/>
              </a:rPr>
              <a:t>never</a:t>
            </a:r>
            <a:r>
              <a:rPr lang="en-US" sz="2000" dirty="0">
                <a:latin typeface="Times New Roman"/>
                <a:cs typeface="Times New Roman"/>
              </a:rPr>
              <a:t> be </a:t>
            </a:r>
            <a:r>
              <a:rPr lang="en-US" sz="2000" dirty="0">
                <a:solidFill>
                  <a:srgbClr val="0000FF"/>
                </a:solidFill>
                <a:latin typeface="Times New Roman"/>
                <a:cs typeface="Times New Roman"/>
              </a:rPr>
              <a:t>larger than one</a:t>
            </a:r>
            <a:r>
              <a:rPr lang="en-US" sz="2000" dirty="0">
                <a:latin typeface="Times New Roman"/>
                <a:cs typeface="Times New Roman"/>
              </a:rPr>
              <a:t>, this means the </a:t>
            </a:r>
            <a:r>
              <a:rPr lang="en-US" sz="2000" dirty="0">
                <a:solidFill>
                  <a:srgbClr val="0000FF"/>
                </a:solidFill>
                <a:latin typeface="Times New Roman"/>
                <a:cs typeface="Times New Roman"/>
              </a:rPr>
              <a:t>magnitude of </a:t>
            </a:r>
            <a:r>
              <a:rPr lang="en-US" sz="2000" dirty="0">
                <a:latin typeface="Times New Roman"/>
                <a:cs typeface="Times New Roman"/>
              </a:rPr>
              <a:t>the</a:t>
            </a:r>
            <a:r>
              <a:rPr lang="en-US" sz="2000" dirty="0">
                <a:solidFill>
                  <a:srgbClr val="FF0000"/>
                </a:solidFill>
                <a:latin typeface="Times New Roman"/>
                <a:cs typeface="Times New Roman"/>
              </a:rPr>
              <a:t> maximum velocity </a:t>
            </a:r>
            <a:r>
              <a:rPr lang="en-US" sz="2000" dirty="0">
                <a:latin typeface="Times New Roman"/>
                <a:cs typeface="Times New Roman"/>
              </a:rPr>
              <a:t>for this oscillatory motion will be:</a:t>
            </a:r>
          </a:p>
        </p:txBody>
      </p:sp>
      <p:graphicFrame>
        <p:nvGraphicFramePr>
          <p:cNvPr id="30" name="Object 6"/>
          <p:cNvGraphicFramePr>
            <a:graphicFrameLocks noChangeAspect="1"/>
          </p:cNvGraphicFramePr>
          <p:nvPr/>
        </p:nvGraphicFramePr>
        <p:xfrm>
          <a:off x="3592263" y="5349140"/>
          <a:ext cx="1074738" cy="339725"/>
        </p:xfrm>
        <a:graphic>
          <a:graphicData uri="http://schemas.openxmlformats.org/presentationml/2006/ole">
            <mc:AlternateContent xmlns:mc="http://schemas.openxmlformats.org/markup-compatibility/2006">
              <mc:Choice xmlns:v="urn:schemas-microsoft-com:vml" Requires="v">
                <p:oleObj spid="_x0000_s5256" name="Equation" r:id="rId17" imgW="647700" imgH="203200" progId="Equation.DSMT4">
                  <p:embed/>
                </p:oleObj>
              </mc:Choice>
              <mc:Fallback>
                <p:oleObj name="Equation" r:id="rId17" imgW="647700" imgH="203200" progId="Equation.DSMT4">
                  <p:embed/>
                  <p:pic>
                    <p:nvPicPr>
                      <p:cNvPr id="30" name="Object 6"/>
                      <p:cNvPicPr>
                        <a:picLocks noChangeAspect="1" noChangeArrowheads="1"/>
                      </p:cNvPicPr>
                      <p:nvPr/>
                    </p:nvPicPr>
                    <p:blipFill>
                      <a:blip r:embed="rId18"/>
                      <a:srcRect/>
                      <a:stretch>
                        <a:fillRect/>
                      </a:stretch>
                    </p:blipFill>
                    <p:spPr bwMode="auto">
                      <a:xfrm>
                        <a:off x="3592263" y="5349140"/>
                        <a:ext cx="1074738" cy="339725"/>
                      </a:xfrm>
                      <a:prstGeom prst="rect">
                        <a:avLst/>
                      </a:prstGeom>
                      <a:noFill/>
                      <a:ln>
                        <a:noFill/>
                      </a:ln>
                      <a:effectLst/>
                    </p:spPr>
                  </p:pic>
                </p:oleObj>
              </mc:Fallback>
            </mc:AlternateContent>
          </a:graphicData>
        </a:graphic>
      </p:graphicFrame>
      <p:sp>
        <p:nvSpPr>
          <p:cNvPr id="31" name="TextBox 30"/>
          <p:cNvSpPr txBox="1"/>
          <p:nvPr/>
        </p:nvSpPr>
        <p:spPr>
          <a:xfrm>
            <a:off x="596900" y="5760670"/>
            <a:ext cx="8343378" cy="400110"/>
          </a:xfrm>
          <a:prstGeom prst="rect">
            <a:avLst/>
          </a:prstGeom>
          <a:noFill/>
        </p:spPr>
        <p:txBody>
          <a:bodyPr wrap="square" rtlCol="0">
            <a:spAutoFit/>
          </a:bodyPr>
          <a:lstStyle/>
          <a:p>
            <a:r>
              <a:rPr lang="en-US" sz="2000" dirty="0">
                <a:latin typeface="Times New Roman"/>
                <a:cs typeface="Times New Roman"/>
              </a:rPr>
              <a:t>This will happen when the force is completely spent, or </a:t>
            </a:r>
            <a:r>
              <a:rPr lang="en-US" sz="2000" dirty="0">
                <a:solidFill>
                  <a:srgbClr val="FF0000"/>
                </a:solidFill>
                <a:latin typeface="Times New Roman"/>
                <a:cs typeface="Times New Roman"/>
              </a:rPr>
              <a:t>at equilibrium</a:t>
            </a:r>
            <a:r>
              <a:rPr lang="en-US" sz="2000" dirty="0">
                <a:latin typeface="Times New Roman"/>
                <a:cs typeface="Times New Roman"/>
              </a:rPr>
              <a:t>.</a:t>
            </a:r>
            <a:endParaRPr lang="en-US" sz="2000" dirty="0">
              <a:solidFill>
                <a:srgbClr val="FF0000"/>
              </a:solidFill>
              <a:latin typeface="Times New Roman"/>
              <a:cs typeface="Times New Roman"/>
            </a:endParaRPr>
          </a:p>
        </p:txBody>
      </p:sp>
    </p:spTree>
    <p:extLst>
      <p:ext uri="{BB962C8B-B14F-4D97-AF65-F5344CB8AC3E}">
        <p14:creationId xmlns:p14="http://schemas.microsoft.com/office/powerpoint/2010/main" val="266691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33416</TotalTime>
  <Words>1292</Words>
  <Application>Microsoft Macintosh PowerPoint</Application>
  <PresentationFormat>On-screen Show (4:3)</PresentationFormat>
  <Paragraphs>71</Paragraphs>
  <Slides>13</Slides>
  <Notes>1</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3" baseType="lpstr">
      <vt:lpstr>Apple Chancery</vt:lpstr>
      <vt:lpstr>Arial</vt:lpstr>
      <vt:lpstr>Calibri</vt:lpstr>
      <vt:lpstr>Cambria Math</vt:lpstr>
      <vt:lpstr>Palatino Linotype</vt:lpstr>
      <vt:lpstr>Times New Roman</vt:lpstr>
      <vt:lpstr>Wingdings</vt:lpstr>
      <vt:lpstr>Office Theme</vt:lpstr>
      <vt:lpstr>Equation.DSMT4</vt:lpstr>
      <vt:lpstr>Equation</vt:lpstr>
      <vt:lpstr>General announcements</vt:lpstr>
      <vt:lpstr>Vibrations and terminology</vt:lpstr>
      <vt:lpstr>Simple Harmonic Motion</vt:lpstr>
      <vt:lpstr>Vibratory motion visualized</vt:lpstr>
      <vt:lpstr>What did we see from that?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Summing up the important equations:</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705</cp:revision>
  <cp:lastPrinted>2017-11-14T01:56:41Z</cp:lastPrinted>
  <dcterms:created xsi:type="dcterms:W3CDTF">2017-08-16T17:34:12Z</dcterms:created>
  <dcterms:modified xsi:type="dcterms:W3CDTF">2021-01-10T00:43:12Z</dcterms:modified>
</cp:coreProperties>
</file>